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8" r:id="rId1"/>
  </p:sldMasterIdLst>
  <p:notesMasterIdLst>
    <p:notesMasterId r:id="rId62"/>
  </p:notesMasterIdLst>
  <p:handoutMasterIdLst>
    <p:handoutMasterId r:id="rId63"/>
  </p:handoutMasterIdLst>
  <p:sldIdLst>
    <p:sldId id="256" r:id="rId2"/>
    <p:sldId id="447" r:id="rId3"/>
    <p:sldId id="1115" r:id="rId4"/>
    <p:sldId id="1116" r:id="rId5"/>
    <p:sldId id="1117" r:id="rId6"/>
    <p:sldId id="1118" r:id="rId7"/>
    <p:sldId id="1119" r:id="rId8"/>
    <p:sldId id="1120" r:id="rId9"/>
    <p:sldId id="1121" r:id="rId10"/>
    <p:sldId id="1122" r:id="rId11"/>
    <p:sldId id="1123" r:id="rId12"/>
    <p:sldId id="1124" r:id="rId13"/>
    <p:sldId id="1125" r:id="rId14"/>
    <p:sldId id="1126" r:id="rId15"/>
    <p:sldId id="1127" r:id="rId16"/>
    <p:sldId id="1128" r:id="rId17"/>
    <p:sldId id="1129" r:id="rId18"/>
    <p:sldId id="1130" r:id="rId19"/>
    <p:sldId id="1131" r:id="rId20"/>
    <p:sldId id="1132" r:id="rId21"/>
    <p:sldId id="1133" r:id="rId22"/>
    <p:sldId id="1134" r:id="rId23"/>
    <p:sldId id="1135" r:id="rId24"/>
    <p:sldId id="1136" r:id="rId25"/>
    <p:sldId id="1137" r:id="rId26"/>
    <p:sldId id="1138" r:id="rId27"/>
    <p:sldId id="1139" r:id="rId28"/>
    <p:sldId id="1140" r:id="rId29"/>
    <p:sldId id="1168" r:id="rId30"/>
    <p:sldId id="1169" r:id="rId31"/>
    <p:sldId id="1170" r:id="rId32"/>
    <p:sldId id="1171" r:id="rId33"/>
    <p:sldId id="1172" r:id="rId34"/>
    <p:sldId id="1173" r:id="rId35"/>
    <p:sldId id="1174" r:id="rId36"/>
    <p:sldId id="1175" r:id="rId37"/>
    <p:sldId id="1176" r:id="rId38"/>
    <p:sldId id="1177" r:id="rId39"/>
    <p:sldId id="1178" r:id="rId40"/>
    <p:sldId id="1179" r:id="rId41"/>
    <p:sldId id="1180" r:id="rId42"/>
    <p:sldId id="1181" r:id="rId43"/>
    <p:sldId id="1182" r:id="rId44"/>
    <p:sldId id="1183" r:id="rId45"/>
    <p:sldId id="1184" r:id="rId46"/>
    <p:sldId id="1185" r:id="rId47"/>
    <p:sldId id="1186" r:id="rId48"/>
    <p:sldId id="1187" r:id="rId49"/>
    <p:sldId id="1188" r:id="rId50"/>
    <p:sldId id="1189" r:id="rId51"/>
    <p:sldId id="1190" r:id="rId52"/>
    <p:sldId id="1191" r:id="rId53"/>
    <p:sldId id="1192" r:id="rId54"/>
    <p:sldId id="1193" r:id="rId55"/>
    <p:sldId id="1194" r:id="rId56"/>
    <p:sldId id="1195" r:id="rId57"/>
    <p:sldId id="1196" r:id="rId58"/>
    <p:sldId id="1197" r:id="rId59"/>
    <p:sldId id="1198" r:id="rId60"/>
    <p:sldId id="294" r:id="rId61"/>
  </p:sldIdLst>
  <p:sldSz cx="9144000" cy="6858000" type="screen4x3"/>
  <p:notesSz cx="6954838" cy="93091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24558" autoAdjust="0"/>
    <p:restoredTop sz="94709" autoAdjust="0"/>
  </p:normalViewPr>
  <p:slideViewPr>
    <p:cSldViewPr>
      <p:cViewPr varScale="1">
        <p:scale>
          <a:sx n="66" d="100"/>
          <a:sy n="66" d="100"/>
        </p:scale>
        <p:origin x="-282" y="-108"/>
      </p:cViewPr>
      <p:guideLst>
        <p:guide orient="horz" pos="2160"/>
        <p:guide pos="2880"/>
      </p:guideLst>
    </p:cSldViewPr>
  </p:slideViewPr>
  <p:outlineViewPr>
    <p:cViewPr>
      <p:scale>
        <a:sx n="33" d="100"/>
        <a:sy n="33" d="100"/>
      </p:scale>
      <p:origin x="48" y="36048"/>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40175" y="0"/>
            <a:ext cx="3013075" cy="465138"/>
          </a:xfrm>
          <a:prstGeom prst="rect">
            <a:avLst/>
          </a:prstGeom>
        </p:spPr>
        <p:txBody>
          <a:bodyPr vert="horz" lIns="91440" tIns="45720" rIns="91440" bIns="45720" rtlCol="0"/>
          <a:lstStyle>
            <a:lvl1pPr algn="r">
              <a:defRPr sz="1200"/>
            </a:lvl1pPr>
          </a:lstStyle>
          <a:p>
            <a:fld id="{FF580A35-6BD8-4846-A990-9965F37B8F5C}" type="datetimeFigureOut">
              <a:rPr lang="en-US" smtClean="0"/>
              <a:pPr/>
              <a:t>6/20/2014</a:t>
            </a:fld>
            <a:endParaRPr lang="en-US"/>
          </a:p>
        </p:txBody>
      </p:sp>
      <p:sp>
        <p:nvSpPr>
          <p:cNvPr id="4" name="Footer Placeholder 3"/>
          <p:cNvSpPr>
            <a:spLocks noGrp="1"/>
          </p:cNvSpPr>
          <p:nvPr>
            <p:ph type="ftr" sz="quarter" idx="2"/>
          </p:nvPr>
        </p:nvSpPr>
        <p:spPr>
          <a:xfrm>
            <a:off x="0" y="8842375"/>
            <a:ext cx="30130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40175" y="8842375"/>
            <a:ext cx="3013075" cy="465138"/>
          </a:xfrm>
          <a:prstGeom prst="rect">
            <a:avLst/>
          </a:prstGeom>
        </p:spPr>
        <p:txBody>
          <a:bodyPr vert="horz" lIns="91440" tIns="45720" rIns="91440" bIns="45720" rtlCol="0" anchor="b"/>
          <a:lstStyle>
            <a:lvl1pPr algn="r">
              <a:defRPr sz="1200"/>
            </a:lvl1pPr>
          </a:lstStyle>
          <a:p>
            <a:fld id="{F978E5B4-335D-44DB-9D38-DE6C1DD56549}"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5138"/>
          </a:xfrm>
          <a:prstGeom prst="rect">
            <a:avLst/>
          </a:prstGeom>
        </p:spPr>
        <p:txBody>
          <a:bodyPr vert="horz" lIns="92930" tIns="46465" rIns="92930" bIns="46465"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40175" y="0"/>
            <a:ext cx="3013075" cy="465138"/>
          </a:xfrm>
          <a:prstGeom prst="rect">
            <a:avLst/>
          </a:prstGeom>
        </p:spPr>
        <p:txBody>
          <a:bodyPr vert="horz" lIns="92930" tIns="46465" rIns="92930" bIns="46465" rtlCol="0"/>
          <a:lstStyle>
            <a:lvl1pPr algn="r" fontAlgn="auto">
              <a:spcBef>
                <a:spcPts val="0"/>
              </a:spcBef>
              <a:spcAft>
                <a:spcPts val="0"/>
              </a:spcAft>
              <a:defRPr sz="1200">
                <a:latin typeface="+mn-lt"/>
                <a:cs typeface="+mn-cs"/>
              </a:defRPr>
            </a:lvl1pPr>
          </a:lstStyle>
          <a:p>
            <a:pPr>
              <a:defRPr/>
            </a:pPr>
            <a:fld id="{9ADF3852-5CEE-4B7F-8778-B75C3A6198BF}" type="datetimeFigureOut">
              <a:rPr lang="en-US"/>
              <a:pPr>
                <a:defRPr/>
              </a:pPr>
              <a:t>6/20/2014</a:t>
            </a:fld>
            <a:endParaRPr lang="en-US"/>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pPr lvl="0"/>
            <a:endParaRPr lang="en-US" noProof="0"/>
          </a:p>
        </p:txBody>
      </p:sp>
      <p:sp>
        <p:nvSpPr>
          <p:cNvPr id="5" name="Notes Placeholder 4"/>
          <p:cNvSpPr>
            <a:spLocks noGrp="1"/>
          </p:cNvSpPr>
          <p:nvPr>
            <p:ph type="body" sz="quarter" idx="3"/>
          </p:nvPr>
        </p:nvSpPr>
        <p:spPr>
          <a:xfrm>
            <a:off x="695325" y="4421188"/>
            <a:ext cx="5564188" cy="4189412"/>
          </a:xfrm>
          <a:prstGeom prst="rect">
            <a:avLst/>
          </a:prstGeom>
        </p:spPr>
        <p:txBody>
          <a:bodyPr vert="horz" lIns="92930" tIns="46465" rIns="92930" bIns="46465"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42375"/>
            <a:ext cx="3013075" cy="465138"/>
          </a:xfrm>
          <a:prstGeom prst="rect">
            <a:avLst/>
          </a:prstGeom>
        </p:spPr>
        <p:txBody>
          <a:bodyPr vert="horz" lIns="92930" tIns="46465" rIns="92930" bIns="46465"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40175" y="8842375"/>
            <a:ext cx="3013075" cy="465138"/>
          </a:xfrm>
          <a:prstGeom prst="rect">
            <a:avLst/>
          </a:prstGeom>
        </p:spPr>
        <p:txBody>
          <a:bodyPr vert="horz" lIns="92930" tIns="46465" rIns="92930" bIns="46465" rtlCol="0" anchor="b"/>
          <a:lstStyle>
            <a:lvl1pPr algn="r" fontAlgn="auto">
              <a:spcBef>
                <a:spcPts val="0"/>
              </a:spcBef>
              <a:spcAft>
                <a:spcPts val="0"/>
              </a:spcAft>
              <a:defRPr sz="1200">
                <a:latin typeface="+mn-lt"/>
                <a:cs typeface="+mn-cs"/>
              </a:defRPr>
            </a:lvl1pPr>
          </a:lstStyle>
          <a:p>
            <a:pPr>
              <a:defRPr/>
            </a:pPr>
            <a:fld id="{A0521432-6AA5-4D80-A4A8-7498F17D460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A388F578-4A1F-44E9-A02F-6F46B6BD2B6A}" type="datetime1">
              <a:rPr lang="en-US"/>
              <a:pPr>
                <a:defRPr/>
              </a:pPr>
              <a:t>6/20/2014</a:t>
            </a:fld>
            <a:endParaRPr lang="en-US"/>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r>
              <a:rPr lang="en-US"/>
              <a:t>SAXENA &amp; SAXENA</a:t>
            </a:r>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A0DACD1B-C0B2-4DEA-8ACE-5AC27391D13F}"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89435EED-1F7F-4C5A-A104-E5ABDA54AFF0}" type="datetime1">
              <a:rPr lang="en-US"/>
              <a:pPr>
                <a:defRPr/>
              </a:pPr>
              <a:t>6/20/2014</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a:t>SAXENA &amp; SAXENA</a:t>
            </a:r>
          </a:p>
        </p:txBody>
      </p:sp>
      <p:sp>
        <p:nvSpPr>
          <p:cNvPr id="6" name="Slide Number Placeholder 22"/>
          <p:cNvSpPr>
            <a:spLocks noGrp="1"/>
          </p:cNvSpPr>
          <p:nvPr>
            <p:ph type="sldNum" sz="quarter" idx="12"/>
          </p:nvPr>
        </p:nvSpPr>
        <p:spPr/>
        <p:txBody>
          <a:bodyPr/>
          <a:lstStyle>
            <a:lvl1pPr>
              <a:defRPr/>
            </a:lvl1pPr>
          </a:lstStyle>
          <a:p>
            <a:pPr>
              <a:defRPr/>
            </a:pPr>
            <a:fld id="{916E5AB1-2ECE-4084-83D0-EFEEB541EA1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E5ED7084-810D-4D54-B075-34FEE5C60D7A}" type="datetime1">
              <a:rPr lang="en-US"/>
              <a:pPr>
                <a:defRPr/>
              </a:pPr>
              <a:t>6/20/2014</a:t>
            </a:fld>
            <a:endParaRPr lang="en-US"/>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r>
              <a:rPr lang="en-US"/>
              <a:t>SAXENA &amp; SAXENA</a:t>
            </a:r>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F13140D7-412F-421F-954C-24C1F6DAE97E}"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0FFADB17-C2B1-46C5-8069-E15EFFB111DF}" type="datetime1">
              <a:rPr lang="en-US"/>
              <a:pPr>
                <a:defRPr/>
              </a:pPr>
              <a:t>6/20/2014</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a:t>SAXENA &amp; SAXENA</a:t>
            </a:r>
          </a:p>
        </p:txBody>
      </p:sp>
      <p:sp>
        <p:nvSpPr>
          <p:cNvPr id="6" name="Slide Number Placeholder 22"/>
          <p:cNvSpPr>
            <a:spLocks noGrp="1"/>
          </p:cNvSpPr>
          <p:nvPr>
            <p:ph type="sldNum" sz="quarter" idx="12"/>
          </p:nvPr>
        </p:nvSpPr>
        <p:spPr/>
        <p:txBody>
          <a:bodyPr/>
          <a:lstStyle>
            <a:lvl1pPr>
              <a:defRPr/>
            </a:lvl1pPr>
          </a:lstStyle>
          <a:p>
            <a:pPr>
              <a:defRPr/>
            </a:pPr>
            <a:fld id="{7900115F-3D79-466E-9D6C-2D7CC127695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pPr>
              <a:defRPr/>
            </a:pPr>
            <a:fld id="{4F1505C2-8A28-4A17-8888-B3ACC7A7604A}" type="datetime1">
              <a:rPr lang="en-US"/>
              <a:pPr>
                <a:defRPr/>
              </a:pPr>
              <a:t>6/20/2014</a:t>
            </a:fld>
            <a:endParaRPr lang="en-US"/>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51138504-B1C7-4D0C-A730-D936D00036B3}" type="slidenum">
              <a:rPr lang="en-US"/>
              <a:pPr>
                <a:defRPr/>
              </a:pPr>
              <a:t>‹#›</a:t>
            </a:fld>
            <a:endParaRPr lang="en-US"/>
          </a:p>
        </p:txBody>
      </p:sp>
      <p:sp>
        <p:nvSpPr>
          <p:cNvPr id="9" name="Footer Placeholder 13"/>
          <p:cNvSpPr>
            <a:spLocks noGrp="1"/>
          </p:cNvSpPr>
          <p:nvPr>
            <p:ph type="ftr" sz="quarter" idx="12"/>
          </p:nvPr>
        </p:nvSpPr>
        <p:spPr/>
        <p:txBody>
          <a:bodyPr/>
          <a:lstStyle>
            <a:lvl1pPr>
              <a:defRPr/>
            </a:lvl1pPr>
          </a:lstStyle>
          <a:p>
            <a:pPr>
              <a:defRPr/>
            </a:pPr>
            <a:r>
              <a:rPr lang="en-US"/>
              <a:t>SAXENA &amp; SAXENA</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fld id="{C67CBDEF-803D-4406-B359-E5319BE8E7C1}" type="datetime1">
              <a:rPr lang="en-US"/>
              <a:pPr>
                <a:defRPr/>
              </a:pPr>
              <a:t>6/20/2014</a:t>
            </a:fld>
            <a:endParaRPr lang="en-US"/>
          </a:p>
        </p:txBody>
      </p:sp>
      <p:sp>
        <p:nvSpPr>
          <p:cNvPr id="6" name="Slide Number Placeholder 9"/>
          <p:cNvSpPr>
            <a:spLocks noGrp="1"/>
          </p:cNvSpPr>
          <p:nvPr>
            <p:ph type="sldNum" sz="quarter" idx="11"/>
          </p:nvPr>
        </p:nvSpPr>
        <p:spPr/>
        <p:txBody>
          <a:bodyPr rtlCol="0"/>
          <a:lstStyle>
            <a:lvl1pPr>
              <a:defRPr/>
            </a:lvl1pPr>
          </a:lstStyle>
          <a:p>
            <a:pPr>
              <a:defRPr/>
            </a:pPr>
            <a:fld id="{62B31248-F7B4-49F3-A2C5-534236993555}" type="slidenum">
              <a:rPr lang="en-US"/>
              <a:pPr>
                <a:defRPr/>
              </a:pPr>
              <a:t>‹#›</a:t>
            </a:fld>
            <a:endParaRPr lang="en-US"/>
          </a:p>
        </p:txBody>
      </p:sp>
      <p:sp>
        <p:nvSpPr>
          <p:cNvPr id="7" name="Footer Placeholder 11"/>
          <p:cNvSpPr>
            <a:spLocks noGrp="1"/>
          </p:cNvSpPr>
          <p:nvPr>
            <p:ph type="ftr" sz="quarter" idx="12"/>
          </p:nvPr>
        </p:nvSpPr>
        <p:spPr/>
        <p:txBody>
          <a:bodyPr rtlCol="0"/>
          <a:lstStyle>
            <a:lvl1pPr>
              <a:defRPr/>
            </a:lvl1pPr>
          </a:lstStyle>
          <a:p>
            <a:pPr>
              <a:defRPr/>
            </a:pPr>
            <a:r>
              <a:rPr lang="en-US"/>
              <a:t>SAXENA &amp; SAXENA</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fld id="{23351402-E766-47A5-91EE-91ACE287D25C}" type="datetime1">
              <a:rPr lang="en-US"/>
              <a:pPr>
                <a:defRPr/>
              </a:pPr>
              <a:t>6/20/2014</a:t>
            </a:fld>
            <a:endParaRPr lang="en-US"/>
          </a:p>
        </p:txBody>
      </p:sp>
      <p:sp>
        <p:nvSpPr>
          <p:cNvPr id="8" name="Slide Number Placeholder 11"/>
          <p:cNvSpPr>
            <a:spLocks noGrp="1"/>
          </p:cNvSpPr>
          <p:nvPr>
            <p:ph type="sldNum" sz="quarter" idx="11"/>
          </p:nvPr>
        </p:nvSpPr>
        <p:spPr/>
        <p:txBody>
          <a:bodyPr rtlCol="0"/>
          <a:lstStyle>
            <a:lvl1pPr>
              <a:defRPr/>
            </a:lvl1pPr>
          </a:lstStyle>
          <a:p>
            <a:pPr>
              <a:defRPr/>
            </a:pPr>
            <a:fld id="{D3799E3B-BEB3-4E25-9324-F489F22F71F0}" type="slidenum">
              <a:rPr lang="en-US"/>
              <a:pPr>
                <a:defRPr/>
              </a:pPr>
              <a:t>‹#›</a:t>
            </a:fld>
            <a:endParaRPr lang="en-US"/>
          </a:p>
        </p:txBody>
      </p:sp>
      <p:sp>
        <p:nvSpPr>
          <p:cNvPr id="9" name="Footer Placeholder 13"/>
          <p:cNvSpPr>
            <a:spLocks noGrp="1"/>
          </p:cNvSpPr>
          <p:nvPr>
            <p:ph type="ftr" sz="quarter" idx="12"/>
          </p:nvPr>
        </p:nvSpPr>
        <p:spPr/>
        <p:txBody>
          <a:bodyPr rtlCol="0"/>
          <a:lstStyle>
            <a:lvl1pPr>
              <a:defRPr/>
            </a:lvl1pPr>
          </a:lstStyle>
          <a:p>
            <a:pPr>
              <a:defRPr/>
            </a:pPr>
            <a:r>
              <a:rPr lang="en-US"/>
              <a:t>SAXENA &amp; SAXENA</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E32071BE-3CFC-4814-A43E-93B4C80948B3}" type="datetime1">
              <a:rPr lang="en-US"/>
              <a:pPr>
                <a:defRPr/>
              </a:pPr>
              <a:t>6/20/2014</a:t>
            </a:fld>
            <a:endParaRPr lang="en-US"/>
          </a:p>
        </p:txBody>
      </p:sp>
      <p:sp>
        <p:nvSpPr>
          <p:cNvPr id="4" name="Footer Placeholder 2"/>
          <p:cNvSpPr>
            <a:spLocks noGrp="1"/>
          </p:cNvSpPr>
          <p:nvPr>
            <p:ph type="ftr" sz="quarter" idx="11"/>
          </p:nvPr>
        </p:nvSpPr>
        <p:spPr/>
        <p:txBody>
          <a:bodyPr/>
          <a:lstStyle>
            <a:lvl1pPr>
              <a:defRPr/>
            </a:lvl1pPr>
          </a:lstStyle>
          <a:p>
            <a:pPr>
              <a:defRPr/>
            </a:pPr>
            <a:r>
              <a:rPr lang="en-US"/>
              <a:t>SAXENA &amp; SAXENA</a:t>
            </a:r>
          </a:p>
        </p:txBody>
      </p:sp>
      <p:sp>
        <p:nvSpPr>
          <p:cNvPr id="5" name="Slide Number Placeholder 22"/>
          <p:cNvSpPr>
            <a:spLocks noGrp="1"/>
          </p:cNvSpPr>
          <p:nvPr>
            <p:ph type="sldNum" sz="quarter" idx="12"/>
          </p:nvPr>
        </p:nvSpPr>
        <p:spPr/>
        <p:txBody>
          <a:bodyPr/>
          <a:lstStyle>
            <a:lvl1pPr>
              <a:defRPr/>
            </a:lvl1pPr>
          </a:lstStyle>
          <a:p>
            <a:pPr>
              <a:defRPr/>
            </a:pPr>
            <a:fld id="{E4DEFCA9-468D-41A9-8B96-27DB2C7D437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1F2F2F5C-1F84-4CC4-BDB9-AA4F62867C66}" type="datetime1">
              <a:rPr lang="en-US"/>
              <a:pPr>
                <a:defRPr/>
              </a:pPr>
              <a:t>6/20/2014</a:t>
            </a:fld>
            <a:endParaRPr lang="en-US"/>
          </a:p>
        </p:txBody>
      </p:sp>
      <p:sp>
        <p:nvSpPr>
          <p:cNvPr id="3" name="Footer Placeholder 2"/>
          <p:cNvSpPr>
            <a:spLocks noGrp="1"/>
          </p:cNvSpPr>
          <p:nvPr>
            <p:ph type="ftr" sz="quarter" idx="11"/>
          </p:nvPr>
        </p:nvSpPr>
        <p:spPr/>
        <p:txBody>
          <a:bodyPr/>
          <a:lstStyle>
            <a:lvl1pPr>
              <a:defRPr/>
            </a:lvl1pPr>
          </a:lstStyle>
          <a:p>
            <a:pPr>
              <a:defRPr/>
            </a:pPr>
            <a:r>
              <a:rPr lang="en-US"/>
              <a:t>SAXENA &amp; SAXENA</a:t>
            </a: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06683A0A-D0A5-4742-83C7-CAE603735F3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00A32A6E-1B21-4CB0-91ED-987B3E258AA9}" type="datetime1">
              <a:rPr lang="en-US"/>
              <a:pPr>
                <a:defRPr/>
              </a:pPr>
              <a:t>6/20/2014</a:t>
            </a:fld>
            <a:endParaRPr lang="en-US"/>
          </a:p>
        </p:txBody>
      </p:sp>
      <p:sp>
        <p:nvSpPr>
          <p:cNvPr id="6" name="Footer Placeholder 2"/>
          <p:cNvSpPr>
            <a:spLocks noGrp="1"/>
          </p:cNvSpPr>
          <p:nvPr>
            <p:ph type="ftr" sz="quarter" idx="11"/>
          </p:nvPr>
        </p:nvSpPr>
        <p:spPr/>
        <p:txBody>
          <a:bodyPr/>
          <a:lstStyle>
            <a:lvl1pPr>
              <a:defRPr/>
            </a:lvl1pPr>
          </a:lstStyle>
          <a:p>
            <a:pPr>
              <a:defRPr/>
            </a:pPr>
            <a:r>
              <a:rPr lang="en-US"/>
              <a:t>SAXENA &amp; SAXENA</a:t>
            </a:r>
          </a:p>
        </p:txBody>
      </p:sp>
      <p:sp>
        <p:nvSpPr>
          <p:cNvPr id="7" name="Slide Number Placeholder 22"/>
          <p:cNvSpPr>
            <a:spLocks noGrp="1"/>
          </p:cNvSpPr>
          <p:nvPr>
            <p:ph type="sldNum" sz="quarter" idx="12"/>
          </p:nvPr>
        </p:nvSpPr>
        <p:spPr/>
        <p:txBody>
          <a:bodyPr/>
          <a:lstStyle>
            <a:lvl1pPr>
              <a:defRPr/>
            </a:lvl1pPr>
          </a:lstStyle>
          <a:p>
            <a:pPr>
              <a:defRPr/>
            </a:pPr>
            <a:fld id="{21B2DA61-7A28-4B6A-8844-2E83AAEE1ED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fld id="{C28D1704-B68A-4D4D-B607-685D2764B0A7}" type="datetime1">
              <a:rPr lang="en-US"/>
              <a:pPr>
                <a:defRPr/>
              </a:pPr>
              <a:t>6/20/2014</a:t>
            </a:fld>
            <a:endParaRPr lang="en-US"/>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pPr>
              <a:defRPr/>
            </a:pPr>
            <a:fld id="{65392FA5-DFD0-4F7E-AD6E-4A6BADDDA87D}" type="slidenum">
              <a:rPr lang="en-US"/>
              <a:pPr>
                <a:defRPr/>
              </a:pPr>
              <a:t>‹#›</a:t>
            </a:fld>
            <a:endParaRPr lang="en-US"/>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r>
              <a:rPr lang="en-US"/>
              <a:t>SAXENA &amp; SAXENA</a:t>
            </a: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25B8DA6B-278A-4053-B9C3-9FDB42A73C64}" type="datetime1">
              <a:rPr lang="en-US"/>
              <a:pPr>
                <a:defRPr/>
              </a:pPr>
              <a:t>6/20/2014</a:t>
            </a:fld>
            <a:endParaRPr lang="en-US"/>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r>
              <a:rPr lang="en-US"/>
              <a:t>SAXENA &amp; SAXENA</a:t>
            </a:r>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a:solidFill>
                  <a:srgbClr val="FFFFFF"/>
                </a:solidFill>
                <a:latin typeface="+mn-lt"/>
                <a:cs typeface="+mn-cs"/>
              </a:defRPr>
            </a:lvl1pPr>
          </a:lstStyle>
          <a:p>
            <a:pPr>
              <a:defRPr/>
            </a:pPr>
            <a:fld id="{9F8FCB24-EBD6-403B-A791-B40B91A1D9E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09" r:id="rId1"/>
    <p:sldLayoutId id="2147483805" r:id="rId2"/>
    <p:sldLayoutId id="2147483810" r:id="rId3"/>
    <p:sldLayoutId id="2147483811" r:id="rId4"/>
    <p:sldLayoutId id="2147483812" r:id="rId5"/>
    <p:sldLayoutId id="2147483806" r:id="rId6"/>
    <p:sldLayoutId id="2147483813" r:id="rId7"/>
    <p:sldLayoutId id="2147483807" r:id="rId8"/>
    <p:sldLayoutId id="2147483814" r:id="rId9"/>
    <p:sldLayoutId id="2147483808" r:id="rId10"/>
    <p:sldLayoutId id="2147483815" r:id="rId11"/>
  </p:sldLayoutIdLst>
  <p:hf hdr="0" dt="0"/>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9BBB59"/>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8064A2"/>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8600"/>
            <a:ext cx="8229600" cy="2743200"/>
          </a:xfrm>
        </p:spPr>
        <p:txBody>
          <a:bodyPr>
            <a:normAutofit fontScale="90000"/>
          </a:bodyPr>
          <a:lstStyle/>
          <a:p>
            <a:pPr algn="ctr" eaLnBrk="1" hangingPunct="1"/>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OVERVIEW OF</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C</a:t>
            </a:r>
            <a:r>
              <a:rPr lang="en-US" b="1" cap="none" dirty="0" smtClean="0">
                <a:solidFill>
                  <a:schemeClr val="bg1"/>
                </a:solidFill>
                <a:latin typeface="Arial Unicode MS" pitchFamily="34" charset="-128"/>
                <a:ea typeface="Arial Unicode MS" pitchFamily="34" charset="-128"/>
                <a:cs typeface="Arial Unicode MS" pitchFamily="34" charset="-128"/>
              </a:rPr>
              <a:t>OMPANIES ACT,2013</a:t>
            </a: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endParaRPr lang="en-US" sz="3600" u="sng" cap="none" dirty="0" smtClean="0">
              <a:solidFill>
                <a:srgbClr val="17375E"/>
              </a:solidFill>
              <a:latin typeface="Arial Unicode MS" pitchFamily="34" charset="-128"/>
              <a:ea typeface="Arial Unicode MS" pitchFamily="34" charset="-128"/>
              <a:cs typeface="Arial Unicode MS" pitchFamily="34" charset="-128"/>
            </a:endParaRPr>
          </a:p>
        </p:txBody>
      </p:sp>
      <p:sp>
        <p:nvSpPr>
          <p:cNvPr id="3" name="Subtitle 2"/>
          <p:cNvSpPr>
            <a:spLocks noGrp="1"/>
          </p:cNvSpPr>
          <p:nvPr>
            <p:ph type="subTitle" idx="1"/>
          </p:nvPr>
        </p:nvSpPr>
        <p:spPr>
          <a:xfrm>
            <a:off x="1371600" y="3733800"/>
            <a:ext cx="7772400" cy="3124200"/>
          </a:xfrm>
        </p:spPr>
        <p:txBody>
          <a:bodyPr>
            <a:noAutofit/>
          </a:bodyPr>
          <a:lstStyle/>
          <a:p>
            <a:pPr marL="2281238" indent="-3175" eaLnBrk="1" fontAlgn="auto" hangingPunct="1">
              <a:spcAft>
                <a:spcPts val="0"/>
              </a:spcAft>
              <a:buFont typeface="Wingdings"/>
              <a:buNone/>
              <a:defRPr/>
            </a:pPr>
            <a:r>
              <a:rPr lang="en-US" sz="2400" b="1" dirty="0" smtClean="0">
                <a:solidFill>
                  <a:schemeClr val="bg1"/>
                </a:solidFill>
                <a:latin typeface="Arial Unicode MS" pitchFamily="34" charset="-128"/>
                <a:ea typeface="Arial Unicode MS" pitchFamily="34" charset="-128"/>
                <a:cs typeface="Arial Unicode MS" pitchFamily="34" charset="-128"/>
              </a:rPr>
              <a:t>CA. </a:t>
            </a:r>
            <a:r>
              <a:rPr lang="en-US" sz="2400" b="1" dirty="0" err="1" smtClean="0">
                <a:solidFill>
                  <a:schemeClr val="bg1"/>
                </a:solidFill>
                <a:latin typeface="Arial Unicode MS" pitchFamily="34" charset="-128"/>
                <a:ea typeface="Arial Unicode MS" pitchFamily="34" charset="-128"/>
                <a:cs typeface="Arial Unicode MS" pitchFamily="34" charset="-128"/>
              </a:rPr>
              <a:t>Arun</a:t>
            </a:r>
            <a:r>
              <a:rPr lang="en-US" sz="2400" b="1" dirty="0" smtClean="0">
                <a:solidFill>
                  <a:schemeClr val="bg1"/>
                </a:solidFill>
                <a:latin typeface="Arial Unicode MS" pitchFamily="34" charset="-128"/>
                <a:ea typeface="Arial Unicode MS" pitchFamily="34" charset="-128"/>
                <a:cs typeface="Arial Unicode MS" pitchFamily="34" charset="-128"/>
              </a:rPr>
              <a:t> </a:t>
            </a:r>
            <a:r>
              <a:rPr lang="en-US" sz="2400" b="1" dirty="0" err="1" smtClean="0">
                <a:solidFill>
                  <a:schemeClr val="bg1"/>
                </a:solidFill>
                <a:latin typeface="Arial Unicode MS" pitchFamily="34" charset="-128"/>
                <a:ea typeface="Arial Unicode MS" pitchFamily="34" charset="-128"/>
                <a:cs typeface="Arial Unicode MS" pitchFamily="34" charset="-128"/>
              </a:rPr>
              <a:t>Saxena</a:t>
            </a:r>
            <a:endParaRPr lang="en-US" sz="2400" b="1" dirty="0" smtClean="0">
              <a:solidFill>
                <a:schemeClr val="bg1"/>
              </a:solidFill>
              <a:latin typeface="Arial Unicode MS" pitchFamily="34" charset="-128"/>
              <a:ea typeface="Arial Unicode MS" pitchFamily="34" charset="-128"/>
              <a:cs typeface="Arial Unicode MS" pitchFamily="34" charset="-128"/>
            </a:endParaRPr>
          </a:p>
          <a:p>
            <a:pPr marL="2281238" indent="-3175" eaLnBrk="1" fontAlgn="auto" hangingPunct="1">
              <a:spcAft>
                <a:spcPts val="0"/>
              </a:spcAft>
              <a:buFont typeface="Wingdings"/>
              <a:buNone/>
              <a:defRPr/>
            </a:pPr>
            <a:r>
              <a:rPr lang="en-US" sz="2400" b="1" dirty="0" err="1" smtClean="0">
                <a:solidFill>
                  <a:schemeClr val="bg1"/>
                </a:solidFill>
                <a:latin typeface="Arial Unicode MS" pitchFamily="34" charset="-128"/>
                <a:ea typeface="Arial Unicode MS" pitchFamily="34" charset="-128"/>
                <a:cs typeface="Arial Unicode MS" pitchFamily="34" charset="-128"/>
              </a:rPr>
              <a:t>Saxena</a:t>
            </a:r>
            <a:r>
              <a:rPr lang="en-US" sz="2400" b="1" dirty="0" smtClean="0">
                <a:solidFill>
                  <a:schemeClr val="bg1"/>
                </a:solidFill>
                <a:latin typeface="Arial Unicode MS" pitchFamily="34" charset="-128"/>
                <a:ea typeface="Arial Unicode MS" pitchFamily="34" charset="-128"/>
                <a:cs typeface="Arial Unicode MS" pitchFamily="34" charset="-128"/>
              </a:rPr>
              <a:t> &amp; </a:t>
            </a:r>
            <a:r>
              <a:rPr lang="en-US" sz="2400" b="1" dirty="0" err="1" smtClean="0">
                <a:solidFill>
                  <a:schemeClr val="bg1"/>
                </a:solidFill>
                <a:latin typeface="Arial Unicode MS" pitchFamily="34" charset="-128"/>
                <a:ea typeface="Arial Unicode MS" pitchFamily="34" charset="-128"/>
                <a:cs typeface="Arial Unicode MS" pitchFamily="34" charset="-128"/>
              </a:rPr>
              <a:t>Saxena</a:t>
            </a:r>
            <a:endParaRPr lang="en-US" sz="2400" b="1" dirty="0" smtClean="0">
              <a:solidFill>
                <a:schemeClr val="bg1"/>
              </a:solidFill>
              <a:latin typeface="Arial Unicode MS" pitchFamily="34" charset="-128"/>
              <a:ea typeface="Arial Unicode MS" pitchFamily="34" charset="-128"/>
              <a:cs typeface="Arial Unicode MS" pitchFamily="34" charset="-128"/>
            </a:endParaRPr>
          </a:p>
          <a:p>
            <a:pPr marL="2281238" indent="-3175" eaLnBrk="1" fontAlgn="auto" hangingPunct="1">
              <a:spcAft>
                <a:spcPts val="0"/>
              </a:spcAft>
              <a:buFont typeface="Wingdings"/>
              <a:buNone/>
              <a:defRPr/>
            </a:pPr>
            <a:r>
              <a:rPr lang="en-US" sz="2000" b="1" dirty="0" smtClean="0">
                <a:solidFill>
                  <a:schemeClr val="bg1"/>
                </a:solidFill>
                <a:latin typeface="Arial Unicode MS" pitchFamily="34" charset="-128"/>
                <a:ea typeface="Arial Unicode MS" pitchFamily="34" charset="-128"/>
                <a:cs typeface="Arial Unicode MS" pitchFamily="34" charset="-128"/>
              </a:rPr>
              <a:t>Chartered Accountants</a:t>
            </a:r>
          </a:p>
          <a:p>
            <a:pPr marL="2281238" indent="-3175" eaLnBrk="1" fontAlgn="auto" hangingPunct="1">
              <a:spcAft>
                <a:spcPts val="0"/>
              </a:spcAft>
              <a:buFont typeface="Wingdings"/>
              <a:buNone/>
              <a:defRPr/>
            </a:pPr>
            <a:r>
              <a:rPr lang="en-US" sz="2000" b="1" dirty="0" smtClean="0">
                <a:solidFill>
                  <a:schemeClr val="bg1"/>
                </a:solidFill>
                <a:latin typeface="Arial Unicode MS" pitchFamily="34" charset="-128"/>
                <a:ea typeface="Arial Unicode MS" pitchFamily="34" charset="-128"/>
                <a:cs typeface="Arial Unicode MS" pitchFamily="34" charset="-128"/>
              </a:rPr>
              <a:t>811, </a:t>
            </a:r>
            <a:r>
              <a:rPr lang="en-US" sz="2000" b="1" dirty="0" err="1" smtClean="0">
                <a:solidFill>
                  <a:schemeClr val="bg1"/>
                </a:solidFill>
                <a:latin typeface="Arial Unicode MS" pitchFamily="34" charset="-128"/>
                <a:ea typeface="Arial Unicode MS" pitchFamily="34" charset="-128"/>
                <a:cs typeface="Arial Unicode MS" pitchFamily="34" charset="-128"/>
              </a:rPr>
              <a:t>Ansal</a:t>
            </a:r>
            <a:r>
              <a:rPr lang="en-US" sz="2000" b="1" dirty="0" smtClean="0">
                <a:solidFill>
                  <a:schemeClr val="bg1"/>
                </a:solidFill>
                <a:latin typeface="Arial Unicode MS" pitchFamily="34" charset="-128"/>
                <a:ea typeface="Arial Unicode MS" pitchFamily="34" charset="-128"/>
                <a:cs typeface="Arial Unicode MS" pitchFamily="34" charset="-128"/>
              </a:rPr>
              <a:t> </a:t>
            </a:r>
            <a:r>
              <a:rPr lang="en-US" sz="2000" b="1" dirty="0" err="1" smtClean="0">
                <a:solidFill>
                  <a:schemeClr val="bg1"/>
                </a:solidFill>
                <a:latin typeface="Arial Unicode MS" pitchFamily="34" charset="-128"/>
                <a:ea typeface="Arial Unicode MS" pitchFamily="34" charset="-128"/>
                <a:cs typeface="Arial Unicode MS" pitchFamily="34" charset="-128"/>
              </a:rPr>
              <a:t>Bhawan</a:t>
            </a:r>
            <a:endParaRPr lang="en-US" sz="2000" b="1" dirty="0" smtClean="0">
              <a:solidFill>
                <a:schemeClr val="bg1"/>
              </a:solidFill>
              <a:latin typeface="Arial Unicode MS" pitchFamily="34" charset="-128"/>
              <a:ea typeface="Arial Unicode MS" pitchFamily="34" charset="-128"/>
              <a:cs typeface="Arial Unicode MS" pitchFamily="34" charset="-128"/>
            </a:endParaRPr>
          </a:p>
          <a:p>
            <a:pPr marL="2281238" indent="-3175" eaLnBrk="1" fontAlgn="auto" hangingPunct="1">
              <a:spcAft>
                <a:spcPts val="0"/>
              </a:spcAft>
              <a:buFont typeface="Wingdings"/>
              <a:buNone/>
              <a:defRPr/>
            </a:pPr>
            <a:r>
              <a:rPr lang="en-US" sz="2000" b="1" dirty="0" smtClean="0">
                <a:solidFill>
                  <a:schemeClr val="bg1"/>
                </a:solidFill>
                <a:latin typeface="Arial Unicode MS" pitchFamily="34" charset="-128"/>
                <a:ea typeface="Arial Unicode MS" pitchFamily="34" charset="-128"/>
                <a:cs typeface="Arial Unicode MS" pitchFamily="34" charset="-128"/>
              </a:rPr>
              <a:t>16, </a:t>
            </a:r>
            <a:r>
              <a:rPr lang="en-US" sz="2000" b="1" dirty="0" err="1" smtClean="0">
                <a:solidFill>
                  <a:schemeClr val="bg1"/>
                </a:solidFill>
                <a:latin typeface="Arial Unicode MS" pitchFamily="34" charset="-128"/>
                <a:ea typeface="Arial Unicode MS" pitchFamily="34" charset="-128"/>
                <a:cs typeface="Arial Unicode MS" pitchFamily="34" charset="-128"/>
              </a:rPr>
              <a:t>Kasturba</a:t>
            </a:r>
            <a:r>
              <a:rPr lang="en-US" sz="2000" b="1" dirty="0" smtClean="0">
                <a:solidFill>
                  <a:schemeClr val="bg1"/>
                </a:solidFill>
                <a:latin typeface="Arial Unicode MS" pitchFamily="34" charset="-128"/>
                <a:ea typeface="Arial Unicode MS" pitchFamily="34" charset="-128"/>
                <a:cs typeface="Arial Unicode MS" pitchFamily="34" charset="-128"/>
              </a:rPr>
              <a:t> Gandhi </a:t>
            </a:r>
            <a:r>
              <a:rPr lang="en-US" sz="2000" b="1" dirty="0" err="1" smtClean="0">
                <a:solidFill>
                  <a:schemeClr val="bg1"/>
                </a:solidFill>
                <a:latin typeface="Arial Unicode MS" pitchFamily="34" charset="-128"/>
                <a:ea typeface="Arial Unicode MS" pitchFamily="34" charset="-128"/>
                <a:cs typeface="Arial Unicode MS" pitchFamily="34" charset="-128"/>
              </a:rPr>
              <a:t>Marg</a:t>
            </a:r>
            <a:r>
              <a:rPr lang="en-US" sz="2000" b="1" dirty="0" smtClean="0">
                <a:solidFill>
                  <a:schemeClr val="bg1"/>
                </a:solidFill>
                <a:latin typeface="Arial Unicode MS" pitchFamily="34" charset="-128"/>
                <a:ea typeface="Arial Unicode MS" pitchFamily="34" charset="-128"/>
                <a:cs typeface="Arial Unicode MS" pitchFamily="34" charset="-128"/>
              </a:rPr>
              <a:t>,</a:t>
            </a:r>
          </a:p>
          <a:p>
            <a:pPr marL="2281238" indent="-3175" eaLnBrk="1" fontAlgn="auto" hangingPunct="1">
              <a:spcAft>
                <a:spcPts val="0"/>
              </a:spcAft>
              <a:buFont typeface="Wingdings"/>
              <a:buNone/>
              <a:defRPr/>
            </a:pPr>
            <a:r>
              <a:rPr lang="en-US" sz="2000" b="1" dirty="0" smtClean="0">
                <a:solidFill>
                  <a:schemeClr val="bg1"/>
                </a:solidFill>
                <a:latin typeface="Arial Unicode MS" pitchFamily="34" charset="-128"/>
                <a:ea typeface="Arial Unicode MS" pitchFamily="34" charset="-128"/>
                <a:cs typeface="Arial Unicode MS" pitchFamily="34" charset="-128"/>
              </a:rPr>
              <a:t>New Delhi – 110 001.</a:t>
            </a:r>
          </a:p>
          <a:p>
            <a:pPr marL="2281238" indent="-3175" eaLnBrk="1" fontAlgn="auto" hangingPunct="1">
              <a:spcAft>
                <a:spcPts val="0"/>
              </a:spcAft>
              <a:buFont typeface="Wingdings"/>
              <a:buNone/>
              <a:defRPr/>
            </a:pPr>
            <a:r>
              <a:rPr lang="en-US" sz="2000" b="1" dirty="0" smtClean="0">
                <a:solidFill>
                  <a:schemeClr val="bg1"/>
                </a:solidFill>
                <a:latin typeface="Arial Unicode MS" pitchFamily="34" charset="-128"/>
                <a:ea typeface="Arial Unicode MS" pitchFamily="34" charset="-128"/>
                <a:cs typeface="Arial Unicode MS" pitchFamily="34" charset="-128"/>
              </a:rPr>
              <a:t>Mob.: 9810037364</a:t>
            </a:r>
          </a:p>
          <a:p>
            <a:pPr marL="2281238" indent="-3175" eaLnBrk="1" fontAlgn="auto" hangingPunct="1">
              <a:spcAft>
                <a:spcPts val="0"/>
              </a:spcAft>
              <a:buFont typeface="Wingdings"/>
              <a:buNone/>
              <a:defRPr/>
            </a:pPr>
            <a:r>
              <a:rPr lang="en-US" sz="1800" b="1" dirty="0" smtClean="0">
                <a:solidFill>
                  <a:schemeClr val="bg1"/>
                </a:solidFill>
                <a:latin typeface="Arial Unicode MS" pitchFamily="34" charset="-128"/>
                <a:ea typeface="Arial Unicode MS" pitchFamily="34" charset="-128"/>
                <a:cs typeface="Arial Unicode MS" pitchFamily="34" charset="-128"/>
              </a:rPr>
              <a:t>E-mail : arunsaxena@saxenaandsaxena.com</a:t>
            </a:r>
          </a:p>
          <a:p>
            <a:pPr eaLnBrk="1" fontAlgn="auto" hangingPunct="1">
              <a:spcAft>
                <a:spcPts val="0"/>
              </a:spcAft>
              <a:buFont typeface="Wingdings"/>
              <a:buNone/>
              <a:defRPr/>
            </a:pPr>
            <a:endParaRPr lang="en-US" sz="1800" dirty="0">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Arial Unicode MS" pitchFamily="34" charset="-128"/>
                <a:ea typeface="Arial Unicode MS" pitchFamily="34" charset="-128"/>
                <a:cs typeface="Arial Unicode MS" pitchFamily="34" charset="-128"/>
              </a:rPr>
              <a:t>Books of Account in Electronic Mode</a:t>
            </a:r>
            <a:endParaRPr lang="en-US" sz="36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p:txBody>
          <a:bodyPr/>
          <a:lstStyle/>
          <a:p>
            <a:pPr>
              <a:buNone/>
            </a:pPr>
            <a:endParaRPr lang="en-US" sz="2400" dirty="0" smtClean="0">
              <a:latin typeface="Arial Unicode MS" pitchFamily="34" charset="-128"/>
              <a:ea typeface="Arial Unicode MS" pitchFamily="34" charset="-128"/>
              <a:cs typeface="Arial Unicode MS" pitchFamily="34" charset="-128"/>
            </a:endParaRPr>
          </a:p>
          <a:p>
            <a:pPr>
              <a:buNone/>
            </a:pPr>
            <a:endParaRPr lang="en-US" sz="2400" dirty="0" smtClean="0">
              <a:latin typeface="Arial Unicode MS" pitchFamily="34" charset="-128"/>
              <a:ea typeface="Arial Unicode MS" pitchFamily="34" charset="-128"/>
              <a:cs typeface="Arial Unicode MS" pitchFamily="34" charset="-128"/>
            </a:endParaRPr>
          </a:p>
        </p:txBody>
      </p:sp>
      <p:sp>
        <p:nvSpPr>
          <p:cNvPr id="4" name="Footer Placeholder 3"/>
          <p:cNvSpPr>
            <a:spLocks noGrp="1"/>
          </p:cNvSpPr>
          <p:nvPr>
            <p:ph type="ftr" sz="quarter" idx="11"/>
          </p:nvPr>
        </p:nvSpPr>
        <p:spPr>
          <a:xfrm>
            <a:off x="6248400" y="6324600"/>
            <a:ext cx="2678113" cy="365125"/>
          </a:xfrm>
        </p:spPr>
        <p:txBody>
          <a:bodyPr/>
          <a:lstStyle/>
          <a:p>
            <a:pPr>
              <a:defRPr/>
            </a:pPr>
            <a:r>
              <a:rPr lang="en-US" dirty="0" smtClean="0"/>
              <a:t>SAXENA &amp; SAXENA</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10</a:t>
            </a:fld>
            <a:endParaRPr lang="en-US"/>
          </a:p>
        </p:txBody>
      </p:sp>
      <p:sp>
        <p:nvSpPr>
          <p:cNvPr id="6" name="Rectangle 5"/>
          <p:cNvSpPr/>
          <p:nvPr/>
        </p:nvSpPr>
        <p:spPr>
          <a:xfrm>
            <a:off x="609600" y="1674674"/>
            <a:ext cx="7848600" cy="4893647"/>
          </a:xfrm>
          <a:prstGeom prst="rect">
            <a:avLst/>
          </a:prstGeom>
        </p:spPr>
        <p:txBody>
          <a:bodyPr wrap="square">
            <a:spAutoFit/>
          </a:bodyPr>
          <a:lstStyle/>
          <a:p>
            <a:pPr marL="347663" indent="-347663">
              <a:buClr>
                <a:schemeClr val="accent2">
                  <a:lumMod val="75000"/>
                </a:schemeClr>
              </a:buClr>
              <a:buFont typeface="Wingdings" pitchFamily="2" charset="2"/>
              <a:buChar char="Ø"/>
            </a:pPr>
            <a:r>
              <a:rPr lang="en-US" sz="2400" dirty="0" smtClean="0">
                <a:latin typeface="Arial Unicode MS" pitchFamily="34" charset="-128"/>
                <a:ea typeface="Arial Unicode MS" pitchFamily="34" charset="-128"/>
                <a:cs typeface="Arial Unicode MS" pitchFamily="34" charset="-128"/>
              </a:rPr>
              <a:t>May keep in </a:t>
            </a:r>
            <a:r>
              <a:rPr lang="en-US" sz="2400" b="1" dirty="0" smtClean="0">
                <a:latin typeface="Arial Unicode MS" pitchFamily="34" charset="-128"/>
                <a:ea typeface="Arial Unicode MS" pitchFamily="34" charset="-128"/>
                <a:cs typeface="Arial Unicode MS" pitchFamily="34" charset="-128"/>
              </a:rPr>
              <a:t>Electronic Mode</a:t>
            </a:r>
            <a:r>
              <a:rPr lang="en-US" sz="2400" dirty="0" smtClean="0">
                <a:latin typeface="Arial Unicode MS" pitchFamily="34" charset="-128"/>
                <a:ea typeface="Arial Unicode MS" pitchFamily="34" charset="-128"/>
                <a:cs typeface="Arial Unicode MS" pitchFamily="34" charset="-128"/>
              </a:rPr>
              <a:t> in such manner as may be prescribed.</a:t>
            </a:r>
          </a:p>
          <a:p>
            <a:pPr marL="347663" indent="-347663">
              <a:buClr>
                <a:schemeClr val="accent2">
                  <a:lumMod val="75000"/>
                </a:schemeClr>
              </a:buClr>
              <a:buFont typeface="Wingdings" pitchFamily="2" charset="2"/>
              <a:buChar char="Ø"/>
            </a:pPr>
            <a:endParaRPr lang="en-US" sz="2400" dirty="0" smtClean="0">
              <a:latin typeface="Arial Unicode MS" pitchFamily="34" charset="-128"/>
              <a:ea typeface="Arial Unicode MS" pitchFamily="34" charset="-128"/>
              <a:cs typeface="Arial Unicode MS" pitchFamily="34" charset="-128"/>
            </a:endParaRPr>
          </a:p>
          <a:p>
            <a:pPr marL="347663" indent="-347663">
              <a:buClr>
                <a:schemeClr val="accent2">
                  <a:lumMod val="75000"/>
                </a:schemeClr>
              </a:buClr>
              <a:buFont typeface="Wingdings" pitchFamily="2" charset="2"/>
              <a:buChar char="Ø"/>
            </a:pPr>
            <a:r>
              <a:rPr lang="en-US" sz="2400" b="1" u="sng" dirty="0" smtClean="0">
                <a:latin typeface="Arial Unicode MS" pitchFamily="34" charset="-128"/>
                <a:ea typeface="Arial Unicode MS" pitchFamily="34" charset="-128"/>
                <a:cs typeface="Arial Unicode MS" pitchFamily="34" charset="-128"/>
              </a:rPr>
              <a:t>Rule 3 of (Companies Account) Rule, 2014 </a:t>
            </a:r>
            <a:r>
              <a:rPr lang="en-US" sz="2400" b="1" dirty="0" smtClean="0">
                <a:latin typeface="Arial Unicode MS" pitchFamily="34" charset="-128"/>
                <a:ea typeface="Arial Unicode MS" pitchFamily="34" charset="-128"/>
                <a:cs typeface="Arial Unicode MS" pitchFamily="34" charset="-128"/>
              </a:rPr>
              <a:t> :-</a:t>
            </a:r>
          </a:p>
          <a:p>
            <a:pPr>
              <a:buFont typeface="Wingdings" pitchFamily="2" charset="2"/>
              <a:buChar char="Ø"/>
            </a:pPr>
            <a:endParaRPr lang="en-US" sz="2400" b="1" dirty="0" smtClean="0">
              <a:latin typeface="Arial Unicode MS" pitchFamily="34" charset="-128"/>
              <a:ea typeface="Arial Unicode MS" pitchFamily="34" charset="-128"/>
              <a:cs typeface="Arial Unicode MS" pitchFamily="34" charset="-128"/>
            </a:endParaRPr>
          </a:p>
          <a:p>
            <a:pPr marL="347663" indent="-347663">
              <a:buClr>
                <a:schemeClr val="accent2">
                  <a:lumMod val="75000"/>
                </a:schemeClr>
              </a:buClr>
              <a:buFont typeface="Wingdings" pitchFamily="2" charset="2"/>
              <a:buChar char="§"/>
            </a:pPr>
            <a:r>
              <a:rPr lang="en-US" sz="2400" dirty="0" smtClean="0">
                <a:latin typeface="Arial Unicode MS" pitchFamily="34" charset="-128"/>
                <a:ea typeface="Arial Unicode MS" pitchFamily="34" charset="-128"/>
                <a:cs typeface="Arial Unicode MS" pitchFamily="34" charset="-128"/>
              </a:rPr>
              <a:t>To remain accessible in India so as to be </a:t>
            </a:r>
            <a:r>
              <a:rPr lang="en-US" sz="2400" b="1" dirty="0" smtClean="0">
                <a:latin typeface="Arial Unicode MS" pitchFamily="34" charset="-128"/>
                <a:ea typeface="Arial Unicode MS" pitchFamily="34" charset="-128"/>
                <a:cs typeface="Arial Unicode MS" pitchFamily="34" charset="-128"/>
              </a:rPr>
              <a:t>usable for subsequent reference</a:t>
            </a:r>
            <a:r>
              <a:rPr lang="en-US" sz="2400" dirty="0" smtClean="0">
                <a:latin typeface="Arial Unicode MS" pitchFamily="34" charset="-128"/>
                <a:ea typeface="Arial Unicode MS" pitchFamily="34" charset="-128"/>
                <a:cs typeface="Arial Unicode MS" pitchFamily="34" charset="-128"/>
              </a:rPr>
              <a:t>. </a:t>
            </a:r>
          </a:p>
          <a:p>
            <a:pPr marL="347663" indent="-347663">
              <a:buClr>
                <a:schemeClr val="accent2">
                  <a:lumMod val="75000"/>
                </a:schemeClr>
              </a:buClr>
              <a:buFont typeface="Wingdings" pitchFamily="2" charset="2"/>
              <a:buChar char="§"/>
            </a:pPr>
            <a:r>
              <a:rPr lang="en-US" sz="2400" dirty="0" smtClean="0">
                <a:latin typeface="Arial Unicode MS" pitchFamily="34" charset="-128"/>
                <a:ea typeface="Arial Unicode MS" pitchFamily="34" charset="-128"/>
                <a:cs typeface="Arial Unicode MS" pitchFamily="34" charset="-128"/>
              </a:rPr>
              <a:t>To be retained in the </a:t>
            </a:r>
            <a:r>
              <a:rPr lang="en-US" sz="2400" b="1" dirty="0" smtClean="0">
                <a:latin typeface="Arial Unicode MS" pitchFamily="34" charset="-128"/>
                <a:ea typeface="Arial Unicode MS" pitchFamily="34" charset="-128"/>
                <a:cs typeface="Arial Unicode MS" pitchFamily="34" charset="-128"/>
              </a:rPr>
              <a:t>same format</a:t>
            </a:r>
            <a:r>
              <a:rPr lang="en-US" sz="2400" dirty="0" smtClean="0">
                <a:latin typeface="Arial Unicode MS" pitchFamily="34" charset="-128"/>
                <a:ea typeface="Arial Unicode MS" pitchFamily="34" charset="-128"/>
                <a:cs typeface="Arial Unicode MS" pitchFamily="34" charset="-128"/>
              </a:rPr>
              <a:t> in which originally generated.</a:t>
            </a:r>
          </a:p>
          <a:p>
            <a:pPr marL="347663" indent="-347663">
              <a:buClr>
                <a:schemeClr val="accent2">
                  <a:lumMod val="75000"/>
                </a:schemeClr>
              </a:buClr>
              <a:buFont typeface="Wingdings" pitchFamily="2" charset="2"/>
              <a:buChar char="§"/>
            </a:pPr>
            <a:r>
              <a:rPr lang="en-US" sz="2400" dirty="0" smtClean="0">
                <a:latin typeface="Arial Unicode MS" pitchFamily="34" charset="-128"/>
                <a:ea typeface="Arial Unicode MS" pitchFamily="34" charset="-128"/>
                <a:cs typeface="Arial Unicode MS" pitchFamily="34" charset="-128"/>
              </a:rPr>
              <a:t>To remain complete and </a:t>
            </a:r>
            <a:r>
              <a:rPr lang="en-US" sz="2400" b="1" dirty="0" smtClean="0">
                <a:latin typeface="Arial Unicode MS" pitchFamily="34" charset="-128"/>
                <a:ea typeface="Arial Unicode MS" pitchFamily="34" charset="-128"/>
                <a:cs typeface="Arial Unicode MS" pitchFamily="34" charset="-128"/>
              </a:rPr>
              <a:t>unaltered.</a:t>
            </a:r>
          </a:p>
          <a:p>
            <a:pPr marL="347663" indent="-347663">
              <a:buClr>
                <a:schemeClr val="accent2">
                  <a:lumMod val="75000"/>
                </a:schemeClr>
              </a:buClr>
              <a:buFont typeface="Wingdings" pitchFamily="2" charset="2"/>
              <a:buChar char="§"/>
            </a:pPr>
            <a:r>
              <a:rPr lang="en-US" sz="2400" dirty="0" smtClean="0">
                <a:latin typeface="Arial Unicode MS" pitchFamily="34" charset="-128"/>
                <a:ea typeface="Arial Unicode MS" pitchFamily="34" charset="-128"/>
                <a:cs typeface="Arial Unicode MS" pitchFamily="34" charset="-128"/>
              </a:rPr>
              <a:t>To be capable of being </a:t>
            </a:r>
            <a:r>
              <a:rPr lang="en-US" sz="2400" b="1" dirty="0" smtClean="0">
                <a:latin typeface="Arial Unicode MS" pitchFamily="34" charset="-128"/>
                <a:ea typeface="Arial Unicode MS" pitchFamily="34" charset="-128"/>
                <a:cs typeface="Arial Unicode MS" pitchFamily="34" charset="-128"/>
              </a:rPr>
              <a:t>legible.</a:t>
            </a:r>
          </a:p>
          <a:p>
            <a:pPr marL="347663" indent="-347663">
              <a:buClr>
                <a:schemeClr val="accent2">
                  <a:lumMod val="75000"/>
                </a:schemeClr>
              </a:buClr>
              <a:buFont typeface="Wingdings" pitchFamily="2" charset="2"/>
              <a:buChar char="§"/>
            </a:pPr>
            <a:r>
              <a:rPr lang="en-US" sz="2400" dirty="0" smtClean="0">
                <a:latin typeface="Arial Unicode MS" pitchFamily="34" charset="-128"/>
                <a:ea typeface="Arial Unicode MS" pitchFamily="34" charset="-128"/>
                <a:cs typeface="Arial Unicode MS" pitchFamily="34" charset="-128"/>
              </a:rPr>
              <a:t>To have proper system of </a:t>
            </a:r>
            <a:r>
              <a:rPr lang="en-US" sz="2400" b="1" dirty="0" smtClean="0">
                <a:latin typeface="Arial Unicode MS" pitchFamily="34" charset="-128"/>
                <a:ea typeface="Arial Unicode MS" pitchFamily="34" charset="-128"/>
                <a:cs typeface="Arial Unicode MS" pitchFamily="34" charset="-128"/>
              </a:rPr>
              <a:t>storage, retrieval, display or print out of electronic record.</a:t>
            </a:r>
            <a:endParaRPr lang="en-US" sz="2400" b="1" dirty="0">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Arial Unicode MS" pitchFamily="34" charset="-128"/>
                <a:ea typeface="Arial Unicode MS" pitchFamily="34" charset="-128"/>
                <a:cs typeface="Arial Unicode MS" pitchFamily="34" charset="-128"/>
              </a:rPr>
              <a:t>Books of Account in Electronic Mode</a:t>
            </a:r>
            <a:endParaRPr lang="en-US" sz="36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p:txBody>
          <a:bodyPr/>
          <a:lstStyle/>
          <a:p>
            <a:pPr>
              <a:buNone/>
            </a:pPr>
            <a:endParaRPr lang="en-US" sz="2400" dirty="0" smtClean="0">
              <a:latin typeface="Arial Unicode MS" pitchFamily="34" charset="-128"/>
              <a:ea typeface="Arial Unicode MS" pitchFamily="34" charset="-128"/>
              <a:cs typeface="Arial Unicode MS" pitchFamily="34" charset="-128"/>
            </a:endParaRPr>
          </a:p>
          <a:p>
            <a:pPr>
              <a:buNone/>
            </a:pPr>
            <a:endParaRPr lang="en-US" sz="2400" dirty="0" smtClean="0">
              <a:latin typeface="Arial Unicode MS" pitchFamily="34" charset="-128"/>
              <a:ea typeface="Arial Unicode MS" pitchFamily="34" charset="-128"/>
              <a:cs typeface="Arial Unicode MS" pitchFamily="34" charset="-128"/>
            </a:endParaRPr>
          </a:p>
        </p:txBody>
      </p:sp>
      <p:sp>
        <p:nvSpPr>
          <p:cNvPr id="4" name="Footer Placeholder 3"/>
          <p:cNvSpPr>
            <a:spLocks noGrp="1"/>
          </p:cNvSpPr>
          <p:nvPr>
            <p:ph type="ftr" sz="quarter" idx="11"/>
          </p:nvPr>
        </p:nvSpPr>
        <p:spPr>
          <a:xfrm>
            <a:off x="3429000" y="6324600"/>
            <a:ext cx="5421313" cy="365125"/>
          </a:xfrm>
        </p:spPr>
        <p:txBody>
          <a:bodyPr/>
          <a:lstStyle/>
          <a:p>
            <a:pPr>
              <a:defRPr/>
            </a:pPr>
            <a:r>
              <a:rPr lang="en-US" dirty="0" smtClean="0"/>
              <a:t>SAXENA &amp; SAXENA</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11</a:t>
            </a:fld>
            <a:endParaRPr lang="en-US"/>
          </a:p>
        </p:txBody>
      </p:sp>
      <p:sp>
        <p:nvSpPr>
          <p:cNvPr id="6" name="Rectangle 5"/>
          <p:cNvSpPr/>
          <p:nvPr/>
        </p:nvSpPr>
        <p:spPr>
          <a:xfrm>
            <a:off x="609600" y="1674674"/>
            <a:ext cx="7848600" cy="4154984"/>
          </a:xfrm>
          <a:prstGeom prst="rect">
            <a:avLst/>
          </a:prstGeom>
        </p:spPr>
        <p:txBody>
          <a:bodyPr wrap="square">
            <a:spAutoFit/>
          </a:bodyPr>
          <a:lstStyle/>
          <a:p>
            <a:pPr marL="406400" indent="-406400">
              <a:buClr>
                <a:schemeClr val="accent2">
                  <a:lumMod val="75000"/>
                </a:schemeClr>
              </a:buClr>
              <a:buFont typeface="Wingdings" pitchFamily="2" charset="2"/>
              <a:buChar char="Ø"/>
            </a:pPr>
            <a:r>
              <a:rPr lang="en-US" sz="2400" dirty="0" smtClean="0">
                <a:latin typeface="Arial Unicode MS" pitchFamily="34" charset="-128"/>
                <a:ea typeface="Arial Unicode MS" pitchFamily="34" charset="-128"/>
                <a:cs typeface="Arial Unicode MS" pitchFamily="34" charset="-128"/>
              </a:rPr>
              <a:t>Records shall be disposed of or rendered unusable unless permitted by law.</a:t>
            </a:r>
          </a:p>
          <a:p>
            <a:pPr marL="406400" indent="-406400">
              <a:buClr>
                <a:schemeClr val="accent2">
                  <a:lumMod val="75000"/>
                </a:schemeClr>
              </a:buClr>
              <a:buFont typeface="Wingdings" pitchFamily="2" charset="2"/>
              <a:buChar char="Ø"/>
            </a:pPr>
            <a:r>
              <a:rPr lang="en-US" sz="2400" dirty="0" smtClean="0">
                <a:latin typeface="Arial Unicode MS" pitchFamily="34" charset="-128"/>
                <a:ea typeface="Arial Unicode MS" pitchFamily="34" charset="-128"/>
                <a:cs typeface="Arial Unicode MS" pitchFamily="34" charset="-128"/>
              </a:rPr>
              <a:t>Back up of the books of accounts in the servers physically located in India. </a:t>
            </a:r>
          </a:p>
          <a:p>
            <a:pPr marL="406400" indent="-406400">
              <a:buClr>
                <a:schemeClr val="accent2">
                  <a:lumMod val="75000"/>
                </a:schemeClr>
              </a:buClr>
              <a:buFont typeface="Wingdings" pitchFamily="2" charset="2"/>
              <a:buChar char="Ø"/>
            </a:pPr>
            <a:r>
              <a:rPr lang="en-US" sz="2400" dirty="0" smtClean="0">
                <a:latin typeface="Arial Unicode MS" pitchFamily="34" charset="-128"/>
                <a:ea typeface="Arial Unicode MS" pitchFamily="34" charset="-128"/>
                <a:cs typeface="Arial Unicode MS" pitchFamily="34" charset="-128"/>
              </a:rPr>
              <a:t>Intimation to ROC:-</a:t>
            </a:r>
          </a:p>
          <a:p>
            <a:pPr marL="863600" lvl="1" indent="-406400">
              <a:buClr>
                <a:schemeClr val="accent2">
                  <a:lumMod val="75000"/>
                </a:schemeClr>
              </a:buClr>
              <a:buFont typeface="Wingdings" pitchFamily="2" charset="2"/>
              <a:buChar char="§"/>
            </a:pPr>
            <a:r>
              <a:rPr lang="en-US" sz="2400" dirty="0" smtClean="0">
                <a:latin typeface="Arial Unicode MS" pitchFamily="34" charset="-128"/>
                <a:ea typeface="Arial Unicode MS" pitchFamily="34" charset="-128"/>
                <a:cs typeface="Arial Unicode MS" pitchFamily="34" charset="-128"/>
              </a:rPr>
              <a:t>Name of the service provider</a:t>
            </a:r>
          </a:p>
          <a:p>
            <a:pPr marL="863600" lvl="1" indent="-406400">
              <a:buClr>
                <a:schemeClr val="accent2">
                  <a:lumMod val="75000"/>
                </a:schemeClr>
              </a:buClr>
              <a:buFont typeface="Wingdings" pitchFamily="2" charset="2"/>
              <a:buChar char="§"/>
            </a:pPr>
            <a:r>
              <a:rPr lang="en-US" sz="2400" dirty="0" smtClean="0">
                <a:latin typeface="Arial Unicode MS" pitchFamily="34" charset="-128"/>
                <a:ea typeface="Arial Unicode MS" pitchFamily="34" charset="-128"/>
                <a:cs typeface="Arial Unicode MS" pitchFamily="34" charset="-128"/>
              </a:rPr>
              <a:t>Location of the service provider</a:t>
            </a:r>
          </a:p>
          <a:p>
            <a:pPr marL="863600" lvl="1" indent="-406400">
              <a:buClr>
                <a:schemeClr val="accent2">
                  <a:lumMod val="75000"/>
                </a:schemeClr>
              </a:buClr>
              <a:buFont typeface="Wingdings" pitchFamily="2" charset="2"/>
              <a:buChar char="§"/>
            </a:pPr>
            <a:r>
              <a:rPr lang="en-US" sz="2400" dirty="0" smtClean="0">
                <a:latin typeface="Arial Unicode MS" pitchFamily="34" charset="-128"/>
                <a:ea typeface="Arial Unicode MS" pitchFamily="34" charset="-128"/>
                <a:cs typeface="Arial Unicode MS" pitchFamily="34" charset="-128"/>
              </a:rPr>
              <a:t>Internet protocol address of the service provider</a:t>
            </a:r>
          </a:p>
          <a:p>
            <a:pPr marL="863600" lvl="1" indent="-406400">
              <a:buClr>
                <a:schemeClr val="accent2">
                  <a:lumMod val="75000"/>
                </a:schemeClr>
              </a:buClr>
              <a:buFont typeface="Wingdings" pitchFamily="2" charset="2"/>
              <a:buChar char="§"/>
            </a:pPr>
            <a:r>
              <a:rPr lang="en-US" sz="2400" dirty="0" smtClean="0">
                <a:latin typeface="Arial Unicode MS" pitchFamily="34" charset="-128"/>
                <a:ea typeface="Arial Unicode MS" pitchFamily="34" charset="-128"/>
                <a:cs typeface="Arial Unicode MS" pitchFamily="34" charset="-128"/>
              </a:rPr>
              <a:t>If books of accounts are maintained on cloud, address of the service provider</a:t>
            </a:r>
          </a:p>
          <a:p>
            <a:pPr>
              <a:buFont typeface="Wingdings" pitchFamily="2" charset="2"/>
              <a:buChar char="Ø"/>
            </a:pPr>
            <a:endParaRPr lang="en-US" sz="2400" dirty="0" smtClean="0">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Arial Unicode MS" pitchFamily="34" charset="-128"/>
                <a:ea typeface="Arial Unicode MS" pitchFamily="34" charset="-128"/>
                <a:cs typeface="Arial Unicode MS" pitchFamily="34" charset="-128"/>
              </a:rPr>
              <a:t>Financial Statement </a:t>
            </a:r>
            <a:endParaRPr lang="en-US" sz="36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p:txBody>
          <a:bodyPr/>
          <a:lstStyle/>
          <a:p>
            <a:pPr>
              <a:buNone/>
            </a:pPr>
            <a:endParaRPr lang="en-US" sz="2400" dirty="0" smtClean="0">
              <a:latin typeface="Arial Unicode MS" pitchFamily="34" charset="-128"/>
              <a:ea typeface="Arial Unicode MS" pitchFamily="34" charset="-128"/>
              <a:cs typeface="Arial Unicode MS" pitchFamily="34" charset="-128"/>
            </a:endParaRPr>
          </a:p>
          <a:p>
            <a:pPr>
              <a:buNone/>
            </a:pPr>
            <a:endParaRPr lang="en-US" sz="2400" dirty="0" smtClean="0">
              <a:latin typeface="Arial Unicode MS" pitchFamily="34" charset="-128"/>
              <a:ea typeface="Arial Unicode MS" pitchFamily="34" charset="-128"/>
              <a:cs typeface="Arial Unicode MS" pitchFamily="34" charset="-128"/>
            </a:endParaRPr>
          </a:p>
        </p:txBody>
      </p:sp>
      <p:sp>
        <p:nvSpPr>
          <p:cNvPr id="4" name="Footer Placeholder 3"/>
          <p:cNvSpPr>
            <a:spLocks noGrp="1"/>
          </p:cNvSpPr>
          <p:nvPr>
            <p:ph type="ftr" sz="quarter" idx="11"/>
          </p:nvPr>
        </p:nvSpPr>
        <p:spPr>
          <a:xfrm>
            <a:off x="3429000" y="6324600"/>
            <a:ext cx="5421313" cy="365125"/>
          </a:xfrm>
        </p:spPr>
        <p:txBody>
          <a:bodyPr/>
          <a:lstStyle/>
          <a:p>
            <a:pPr>
              <a:defRPr/>
            </a:pPr>
            <a:r>
              <a:rPr lang="en-US" dirty="0" smtClean="0"/>
              <a:t>SAXENA &amp; SAXENA</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12</a:t>
            </a:fld>
            <a:endParaRPr lang="en-US"/>
          </a:p>
        </p:txBody>
      </p:sp>
      <p:sp>
        <p:nvSpPr>
          <p:cNvPr id="6" name="Rectangle 5"/>
          <p:cNvSpPr/>
          <p:nvPr/>
        </p:nvSpPr>
        <p:spPr>
          <a:xfrm>
            <a:off x="609600" y="1674674"/>
            <a:ext cx="7848600" cy="3046988"/>
          </a:xfrm>
          <a:prstGeom prst="rect">
            <a:avLst/>
          </a:prstGeom>
        </p:spPr>
        <p:txBody>
          <a:bodyPr wrap="square">
            <a:spAutoFit/>
          </a:bodyPr>
          <a:lstStyle/>
          <a:p>
            <a:pPr marL="406400" indent="-406400">
              <a:buClr>
                <a:schemeClr val="accent2">
                  <a:lumMod val="75000"/>
                </a:schemeClr>
              </a:buClr>
              <a:buFont typeface="Wingdings" pitchFamily="2" charset="2"/>
              <a:buChar char="Ø"/>
            </a:pPr>
            <a:r>
              <a:rPr lang="en-US" sz="2400" dirty="0" smtClean="0">
                <a:latin typeface="Arial Unicode MS" pitchFamily="34" charset="-128"/>
                <a:ea typeface="Arial Unicode MS" pitchFamily="34" charset="-128"/>
                <a:cs typeface="Arial Unicode MS" pitchFamily="34" charset="-128"/>
              </a:rPr>
              <a:t>Financial statement shall be laid at every Annual General Meeting.</a:t>
            </a:r>
          </a:p>
          <a:p>
            <a:pPr marL="406400" indent="-406400">
              <a:buClr>
                <a:schemeClr val="accent2">
                  <a:lumMod val="75000"/>
                </a:schemeClr>
              </a:buClr>
            </a:pPr>
            <a:endParaRPr lang="en-US" sz="2400" dirty="0" smtClean="0">
              <a:latin typeface="Arial Unicode MS" pitchFamily="34" charset="-128"/>
              <a:ea typeface="Arial Unicode MS" pitchFamily="34" charset="-128"/>
              <a:cs typeface="Arial Unicode MS" pitchFamily="34" charset="-128"/>
            </a:endParaRPr>
          </a:p>
          <a:p>
            <a:pPr marL="406400" indent="-406400">
              <a:buClr>
                <a:schemeClr val="accent2">
                  <a:lumMod val="75000"/>
                </a:schemeClr>
              </a:buClr>
              <a:buFont typeface="Wingdings" pitchFamily="2" charset="2"/>
              <a:buChar char="Ø"/>
            </a:pPr>
            <a:r>
              <a:rPr lang="en-US" sz="2400" b="1" u="sng" dirty="0" smtClean="0">
                <a:latin typeface="Arial Unicode MS" pitchFamily="34" charset="-128"/>
                <a:ea typeface="Arial Unicode MS" pitchFamily="34" charset="-128"/>
                <a:cs typeface="Arial Unicode MS" pitchFamily="34" charset="-128"/>
              </a:rPr>
              <a:t>Punishment:-  </a:t>
            </a:r>
          </a:p>
          <a:p>
            <a:pPr marL="406400" indent="-406400">
              <a:buClr>
                <a:schemeClr val="accent2">
                  <a:lumMod val="75000"/>
                </a:schemeClr>
              </a:buClr>
            </a:pPr>
            <a:r>
              <a:rPr lang="en-US" sz="2400" dirty="0" smtClean="0">
                <a:latin typeface="Arial Unicode MS" pitchFamily="34" charset="-128"/>
                <a:ea typeface="Arial Unicode MS" pitchFamily="34" charset="-128"/>
                <a:cs typeface="Arial Unicode MS" pitchFamily="34" charset="-128"/>
              </a:rPr>
              <a:t>	</a:t>
            </a:r>
          </a:p>
          <a:p>
            <a:pPr marL="406400" indent="-406400">
              <a:buClr>
                <a:schemeClr val="accent2">
                  <a:lumMod val="75000"/>
                </a:schemeClr>
              </a:buClr>
            </a:pPr>
            <a:r>
              <a:rPr lang="en-US" sz="2400" dirty="0" smtClean="0">
                <a:latin typeface="Arial Unicode MS" pitchFamily="34" charset="-128"/>
                <a:ea typeface="Arial Unicode MS" pitchFamily="34" charset="-128"/>
                <a:cs typeface="Arial Unicode MS" pitchFamily="34" charset="-128"/>
              </a:rPr>
              <a:t>	Officer in default with imprisonment </a:t>
            </a:r>
            <a:r>
              <a:rPr lang="en-US" sz="2400" dirty="0" err="1" smtClean="0">
                <a:latin typeface="Arial Unicode MS" pitchFamily="34" charset="-128"/>
                <a:ea typeface="Arial Unicode MS" pitchFamily="34" charset="-128"/>
                <a:cs typeface="Arial Unicode MS" pitchFamily="34" charset="-128"/>
              </a:rPr>
              <a:t>upto</a:t>
            </a:r>
            <a:r>
              <a:rPr lang="en-US" sz="2400" dirty="0" smtClean="0">
                <a:latin typeface="Arial Unicode MS" pitchFamily="34" charset="-128"/>
                <a:ea typeface="Arial Unicode MS" pitchFamily="34" charset="-128"/>
                <a:cs typeface="Arial Unicode MS" pitchFamily="34" charset="-128"/>
              </a:rPr>
              <a:t> one year or with find from Rs.50,000/- to Rs.5,00,000/- or both.  </a:t>
            </a:r>
          </a:p>
          <a:p>
            <a:pPr>
              <a:buFont typeface="Wingdings" pitchFamily="2" charset="2"/>
              <a:buChar char="Ø"/>
            </a:pPr>
            <a:endParaRPr lang="en-US" sz="2400" dirty="0" smtClean="0">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143000"/>
            <a:ext cx="8686800" cy="274638"/>
          </a:xfrm>
        </p:spPr>
        <p:txBody>
          <a:bodyPr>
            <a:normAutofit fontScale="90000"/>
          </a:bodyPr>
          <a:lstStyle/>
          <a:p>
            <a:pPr eaLnBrk="1" fontAlgn="auto" hangingPunct="1">
              <a:spcAft>
                <a:spcPts val="0"/>
              </a:spcAft>
              <a:defRPr/>
            </a:pPr>
            <a:r>
              <a:rPr lang="en-US" sz="3600" dirty="0" smtClean="0">
                <a:latin typeface="Arial Unicode MS" pitchFamily="34" charset="-128"/>
                <a:ea typeface="Arial Unicode MS" pitchFamily="34" charset="-128"/>
                <a:cs typeface="Arial Unicode MS" pitchFamily="34" charset="-128"/>
              </a:rPr>
              <a:t>Re-opening or re-casting of books of accounts of the company (Section 130)</a:t>
            </a:r>
            <a:r>
              <a:rPr lang="en-US" dirty="0" smtClean="0">
                <a:latin typeface="Arial Unicode MS" pitchFamily="34" charset="-128"/>
                <a:ea typeface="Arial Unicode MS" pitchFamily="34" charset="-128"/>
                <a:cs typeface="Arial Unicode MS" pitchFamily="34" charset="-128"/>
              </a:rPr>
              <a:t/>
            </a:r>
            <a:br>
              <a:rPr lang="en-US" dirty="0" smtClean="0">
                <a:latin typeface="Arial Unicode MS" pitchFamily="34" charset="-128"/>
                <a:ea typeface="Arial Unicode MS" pitchFamily="34" charset="-128"/>
                <a:cs typeface="Arial Unicode MS" pitchFamily="34" charset="-128"/>
              </a:rPr>
            </a:br>
            <a:r>
              <a:rPr lang="en-US" dirty="0" smtClean="0"/>
              <a:t/>
            </a:r>
            <a:br>
              <a:rPr lang="en-US" dirty="0" smtClean="0"/>
            </a:br>
            <a:endParaRPr lang="en-US" dirty="0"/>
          </a:p>
        </p:txBody>
      </p:sp>
      <p:sp>
        <p:nvSpPr>
          <p:cNvPr id="3" name="Content Placeholder 2"/>
          <p:cNvSpPr>
            <a:spLocks noGrp="1"/>
          </p:cNvSpPr>
          <p:nvPr>
            <p:ph sz="quarter" idx="1"/>
          </p:nvPr>
        </p:nvSpPr>
        <p:spPr>
          <a:xfrm>
            <a:off x="304800" y="1600200"/>
            <a:ext cx="7924800" cy="4495800"/>
          </a:xfrm>
        </p:spPr>
        <p:txBody>
          <a:bodyPr>
            <a:noAutofit/>
          </a:bodyPr>
          <a:lstStyle/>
          <a:p>
            <a:pPr marL="0" indent="0" algn="just" eaLnBrk="1" hangingPunct="1">
              <a:buFont typeface="Wingdings" pitchFamily="2" charset="2"/>
              <a:buNone/>
            </a:pPr>
            <a:r>
              <a:rPr lang="en-US" sz="2800" dirty="0" smtClean="0">
                <a:latin typeface="Arial Unicode MS" pitchFamily="34" charset="-128"/>
                <a:ea typeface="Arial Unicode MS" pitchFamily="34" charset="-128"/>
                <a:cs typeface="Arial Unicode MS" pitchFamily="34" charset="-128"/>
              </a:rPr>
              <a:t>A company shall not reopen its books of accounts and not re-cast its financial statement unless</a:t>
            </a:r>
          </a:p>
          <a:p>
            <a:pPr marL="0" indent="0" algn="just" eaLnBrk="1" hangingPunct="1">
              <a:buFont typeface="Wingdings" pitchFamily="2" charset="2"/>
              <a:buNone/>
            </a:pPr>
            <a:endParaRPr lang="en-US" sz="2800" dirty="0" smtClean="0">
              <a:latin typeface="Arial Unicode MS" pitchFamily="34" charset="-128"/>
              <a:ea typeface="Arial Unicode MS" pitchFamily="34" charset="-128"/>
              <a:cs typeface="Arial Unicode MS" pitchFamily="34" charset="-128"/>
            </a:endParaRPr>
          </a:p>
          <a:p>
            <a:pPr marL="0" indent="0" algn="just" eaLnBrk="1" hangingPunct="1">
              <a:buFont typeface="Wingdings" pitchFamily="2" charset="2"/>
              <a:buAutoNum type="alphaLcParenR"/>
            </a:pPr>
            <a:r>
              <a:rPr lang="en-US" sz="2800" dirty="0" smtClean="0">
                <a:latin typeface="Arial Unicode MS" pitchFamily="34" charset="-128"/>
                <a:ea typeface="Arial Unicode MS" pitchFamily="34" charset="-128"/>
                <a:cs typeface="Arial Unicode MS" pitchFamily="34" charset="-128"/>
              </a:rPr>
              <a:t>  An application in this regard is made by :</a:t>
            </a:r>
          </a:p>
          <a:p>
            <a:pPr marL="914400" lvl="1" indent="-404813" algn="just" eaLnBrk="1" hangingPunct="1"/>
            <a:r>
              <a:rPr lang="en-US" sz="2800" dirty="0" smtClean="0">
                <a:latin typeface="Arial Unicode MS" pitchFamily="34" charset="-128"/>
                <a:ea typeface="Arial Unicode MS" pitchFamily="34" charset="-128"/>
                <a:cs typeface="Arial Unicode MS" pitchFamily="34" charset="-128"/>
              </a:rPr>
              <a:t> Central Government </a:t>
            </a:r>
          </a:p>
          <a:p>
            <a:pPr marL="914400" lvl="1" indent="-404813" algn="just" eaLnBrk="1" hangingPunct="1"/>
            <a:r>
              <a:rPr lang="en-US" sz="2800" dirty="0" smtClean="0">
                <a:latin typeface="Arial Unicode MS" pitchFamily="34" charset="-128"/>
                <a:ea typeface="Arial Unicode MS" pitchFamily="34" charset="-128"/>
                <a:cs typeface="Arial Unicode MS" pitchFamily="34" charset="-128"/>
              </a:rPr>
              <a:t>Income tax authorities</a:t>
            </a:r>
          </a:p>
          <a:p>
            <a:pPr marL="914400" lvl="1" indent="-404813" algn="just" eaLnBrk="1" hangingPunct="1"/>
            <a:r>
              <a:rPr lang="en-US" sz="2800" dirty="0" smtClean="0">
                <a:latin typeface="Arial Unicode MS" pitchFamily="34" charset="-128"/>
                <a:ea typeface="Arial Unicode MS" pitchFamily="34" charset="-128"/>
                <a:cs typeface="Arial Unicode MS" pitchFamily="34" charset="-128"/>
              </a:rPr>
              <a:t>Security and Exchange Board</a:t>
            </a:r>
          </a:p>
          <a:p>
            <a:pPr marL="914400" lvl="1" indent="-404813" algn="just" eaLnBrk="1" hangingPunct="1"/>
            <a:r>
              <a:rPr lang="en-US" sz="2800" dirty="0" smtClean="0">
                <a:latin typeface="Arial Unicode MS" pitchFamily="34" charset="-128"/>
                <a:ea typeface="Arial Unicode MS" pitchFamily="34" charset="-128"/>
                <a:cs typeface="Arial Unicode MS" pitchFamily="34" charset="-128"/>
              </a:rPr>
              <a:t>Any other statutory regulatory body or authority  </a:t>
            </a:r>
          </a:p>
          <a:p>
            <a:pPr marL="0" indent="0" algn="just" eaLnBrk="1" hangingPunct="1">
              <a:buFont typeface="Wingdings" pitchFamily="2" charset="2"/>
              <a:buNone/>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CBE62ACA-F54F-45DA-8B51-C0AF1D2FF00A}" type="slidenum">
              <a:rPr lang="en-US"/>
              <a:pPr>
                <a:defRPr/>
              </a:pPr>
              <a:t>13</a:t>
            </a:fld>
            <a:endParaRPr lang="en-US"/>
          </a:p>
        </p:txBody>
      </p:sp>
      <p:sp>
        <p:nvSpPr>
          <p:cNvPr id="38917"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143000"/>
            <a:ext cx="8686800" cy="274638"/>
          </a:xfrm>
        </p:spPr>
        <p:txBody>
          <a:bodyPr>
            <a:normAutofit fontScale="90000"/>
          </a:bodyPr>
          <a:lstStyle/>
          <a:p>
            <a:pPr eaLnBrk="1" fontAlgn="auto" hangingPunct="1">
              <a:spcAft>
                <a:spcPts val="0"/>
              </a:spcAft>
              <a:defRPr/>
            </a:pPr>
            <a:r>
              <a:rPr lang="en-US" sz="3600" dirty="0" smtClean="0">
                <a:latin typeface="Arial Unicode MS" pitchFamily="34" charset="-128"/>
                <a:ea typeface="Arial Unicode MS" pitchFamily="34" charset="-128"/>
                <a:cs typeface="Arial Unicode MS" pitchFamily="34" charset="-128"/>
              </a:rPr>
              <a:t>Re-opening or re-casting of books of accounts of the company</a:t>
            </a:r>
            <a:r>
              <a:rPr lang="en-US" dirty="0" smtClean="0">
                <a:latin typeface="Arial Unicode MS" pitchFamily="34" charset="-128"/>
                <a:ea typeface="Arial Unicode MS" pitchFamily="34" charset="-128"/>
                <a:cs typeface="Arial Unicode MS" pitchFamily="34" charset="-128"/>
              </a:rPr>
              <a:t/>
            </a:r>
            <a:br>
              <a:rPr lang="en-US" dirty="0" smtClean="0">
                <a:latin typeface="Arial Unicode MS" pitchFamily="34" charset="-128"/>
                <a:ea typeface="Arial Unicode MS" pitchFamily="34" charset="-128"/>
                <a:cs typeface="Arial Unicode MS" pitchFamily="34" charset="-128"/>
              </a:rPr>
            </a:br>
            <a:r>
              <a:rPr lang="en-US" dirty="0" smtClean="0"/>
              <a:t/>
            </a:r>
            <a:br>
              <a:rPr lang="en-US" dirty="0" smtClean="0"/>
            </a:br>
            <a:endParaRPr lang="en-US" dirty="0"/>
          </a:p>
        </p:txBody>
      </p:sp>
      <p:sp>
        <p:nvSpPr>
          <p:cNvPr id="3" name="Content Placeholder 2"/>
          <p:cNvSpPr>
            <a:spLocks noGrp="1"/>
          </p:cNvSpPr>
          <p:nvPr>
            <p:ph sz="quarter" idx="1"/>
          </p:nvPr>
        </p:nvSpPr>
        <p:spPr>
          <a:xfrm>
            <a:off x="381000" y="1752600"/>
            <a:ext cx="8305800" cy="4343400"/>
          </a:xfrm>
        </p:spPr>
        <p:txBody>
          <a:bodyPr>
            <a:noAutofit/>
          </a:bodyPr>
          <a:lstStyle/>
          <a:p>
            <a:pPr marL="458788" indent="-457200" algn="just" eaLnBrk="1" fontAlgn="auto" hangingPunct="1">
              <a:spcAft>
                <a:spcPts val="0"/>
              </a:spcAft>
              <a:buFont typeface="Wingdings"/>
              <a:buAutoNum type="alphaLcParenR" startAt="2"/>
              <a:defRPr/>
            </a:pPr>
            <a:r>
              <a:rPr lang="en-US" sz="2800" dirty="0" smtClean="0">
                <a:latin typeface="Arial Unicode MS" pitchFamily="34" charset="-128"/>
                <a:ea typeface="Arial Unicode MS" pitchFamily="34" charset="-128"/>
                <a:cs typeface="Arial Unicode MS" pitchFamily="34" charset="-128"/>
              </a:rPr>
              <a:t>An order in this regard is made by Court or Tribunal to effect that:</a:t>
            </a:r>
          </a:p>
          <a:p>
            <a:pPr marL="739775" lvl="1" indent="-288925" algn="just" eaLnBrk="1" fontAlgn="auto" hangingPunct="1">
              <a:spcAft>
                <a:spcPts val="0"/>
              </a:spcAft>
              <a:buFont typeface="Wingdings 2"/>
              <a:buChar char=""/>
              <a:defRPr/>
            </a:pPr>
            <a:r>
              <a:rPr lang="en-US" sz="2800" dirty="0" smtClean="0">
                <a:latin typeface="Arial Unicode MS" pitchFamily="34" charset="-128"/>
                <a:ea typeface="Arial Unicode MS" pitchFamily="34" charset="-128"/>
                <a:cs typeface="Arial Unicode MS" pitchFamily="34" charset="-128"/>
              </a:rPr>
              <a:t>The relevant earlier accounts were prepared in </a:t>
            </a:r>
            <a:r>
              <a:rPr lang="en-US" sz="2800" b="1" dirty="0" smtClean="0">
                <a:latin typeface="Arial Unicode MS" pitchFamily="34" charset="-128"/>
                <a:ea typeface="Arial Unicode MS" pitchFamily="34" charset="-128"/>
                <a:cs typeface="Arial Unicode MS" pitchFamily="34" charset="-128"/>
              </a:rPr>
              <a:t>fraudulent manner</a:t>
            </a:r>
            <a:r>
              <a:rPr lang="en-US" sz="2800" dirty="0" smtClean="0">
                <a:latin typeface="Arial Unicode MS" pitchFamily="34" charset="-128"/>
                <a:ea typeface="Arial Unicode MS" pitchFamily="34" charset="-128"/>
                <a:cs typeface="Arial Unicode MS" pitchFamily="34" charset="-128"/>
              </a:rPr>
              <a:t>. </a:t>
            </a:r>
          </a:p>
          <a:p>
            <a:pPr marL="739775" lvl="1" indent="-288925" algn="just" eaLnBrk="1" fontAlgn="auto" hangingPunct="1">
              <a:spcAft>
                <a:spcPts val="0"/>
              </a:spcAft>
              <a:buFont typeface="Wingdings 2"/>
              <a:buChar char=""/>
              <a:defRPr/>
            </a:pPr>
            <a:r>
              <a:rPr lang="en-US" sz="2800" dirty="0" smtClean="0">
                <a:latin typeface="Arial Unicode MS" pitchFamily="34" charset="-128"/>
                <a:ea typeface="Arial Unicode MS" pitchFamily="34" charset="-128"/>
                <a:cs typeface="Arial Unicode MS" pitchFamily="34" charset="-128"/>
              </a:rPr>
              <a:t>The affairs of the company were </a:t>
            </a:r>
            <a:r>
              <a:rPr lang="en-US" sz="2800" b="1" dirty="0" err="1" smtClean="0">
                <a:latin typeface="Arial Unicode MS" pitchFamily="34" charset="-128"/>
                <a:ea typeface="Arial Unicode MS" pitchFamily="34" charset="-128"/>
                <a:cs typeface="Arial Unicode MS" pitchFamily="34" charset="-128"/>
              </a:rPr>
              <a:t>mis</a:t>
            </a:r>
            <a:r>
              <a:rPr lang="en-US" sz="2800" b="1" dirty="0" smtClean="0">
                <a:latin typeface="Arial Unicode MS" pitchFamily="34" charset="-128"/>
                <a:ea typeface="Arial Unicode MS" pitchFamily="34" charset="-128"/>
                <a:cs typeface="Arial Unicode MS" pitchFamily="34" charset="-128"/>
              </a:rPr>
              <a:t>-managed</a:t>
            </a:r>
            <a:r>
              <a:rPr lang="en-US" sz="2800" dirty="0" smtClean="0">
                <a:latin typeface="Arial Unicode MS" pitchFamily="34" charset="-128"/>
                <a:ea typeface="Arial Unicode MS" pitchFamily="34" charset="-128"/>
                <a:cs typeface="Arial Unicode MS" pitchFamily="34" charset="-128"/>
              </a:rPr>
              <a:t> during relevant period </a:t>
            </a:r>
            <a:r>
              <a:rPr lang="en-US" sz="2800" b="1" dirty="0" smtClean="0">
                <a:latin typeface="Arial Unicode MS" pitchFamily="34" charset="-128"/>
                <a:ea typeface="Arial Unicode MS" pitchFamily="34" charset="-128"/>
                <a:cs typeface="Arial Unicode MS" pitchFamily="34" charset="-128"/>
              </a:rPr>
              <a:t>casting the doubt on reliability of financial statement</a:t>
            </a:r>
            <a:r>
              <a:rPr lang="en-US" sz="2800" dirty="0" smtClean="0">
                <a:latin typeface="Arial Unicode MS" pitchFamily="34" charset="-128"/>
                <a:ea typeface="Arial Unicode MS" pitchFamily="34" charset="-128"/>
                <a:cs typeface="Arial Unicode MS" pitchFamily="34" charset="-128"/>
              </a:rPr>
              <a:t>. </a:t>
            </a:r>
          </a:p>
          <a:p>
            <a:pPr marL="739775" lvl="1" indent="-288925" algn="just" eaLnBrk="1" fontAlgn="auto" hangingPunct="1">
              <a:spcAft>
                <a:spcPts val="0"/>
              </a:spcAft>
              <a:buFont typeface="Wingdings 2"/>
              <a:buChar char=""/>
              <a:defRPr/>
            </a:pPr>
            <a:endParaRPr lang="en-US" sz="900" dirty="0" smtClean="0">
              <a:latin typeface="Arial Unicode MS" pitchFamily="34" charset="-128"/>
              <a:ea typeface="Arial Unicode MS" pitchFamily="34" charset="-128"/>
              <a:cs typeface="Arial Unicode MS" pitchFamily="34" charset="-128"/>
            </a:endParaRPr>
          </a:p>
          <a:p>
            <a:pPr marL="458788" indent="-457200" algn="just" eaLnBrk="1" fontAlgn="auto" hangingPunct="1">
              <a:spcAft>
                <a:spcPts val="0"/>
              </a:spcAft>
              <a:buFont typeface="Wingdings"/>
              <a:buAutoNum type="alphaLcParenR" startAt="2"/>
              <a:defRPr/>
            </a:pPr>
            <a:r>
              <a:rPr lang="en-US" sz="2800" dirty="0" smtClean="0">
                <a:latin typeface="Arial Unicode MS" pitchFamily="34" charset="-128"/>
                <a:ea typeface="Arial Unicode MS" pitchFamily="34" charset="-128"/>
                <a:cs typeface="Arial Unicode MS" pitchFamily="34" charset="-128"/>
              </a:rPr>
              <a:t>The accounts so revised or re-cast </a:t>
            </a:r>
            <a:r>
              <a:rPr lang="en-US" sz="2800" b="1" dirty="0" smtClean="0">
                <a:latin typeface="Arial Unicode MS" pitchFamily="34" charset="-128"/>
                <a:ea typeface="Arial Unicode MS" pitchFamily="34" charset="-128"/>
                <a:cs typeface="Arial Unicode MS" pitchFamily="34" charset="-128"/>
              </a:rPr>
              <a:t>shall be final</a:t>
            </a:r>
            <a:r>
              <a:rPr lang="en-US" sz="2800" dirty="0" smtClean="0">
                <a:latin typeface="Arial Unicode MS" pitchFamily="34" charset="-128"/>
                <a:ea typeface="Arial Unicode MS" pitchFamily="34" charset="-128"/>
                <a:cs typeface="Arial Unicode MS" pitchFamily="34" charset="-128"/>
              </a:rPr>
              <a:t>. </a:t>
            </a:r>
          </a:p>
          <a:p>
            <a:pPr marL="465138" indent="0" algn="just" eaLnBrk="1" fontAlgn="auto" hangingPunct="1">
              <a:spcAft>
                <a:spcPts val="0"/>
              </a:spcAft>
              <a:buFont typeface="Wingdings"/>
              <a:buNone/>
              <a:defRPr/>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9690C8ED-F2CB-4996-90FE-9F3C14F29889}" type="slidenum">
              <a:rPr lang="en-US"/>
              <a:pPr>
                <a:defRPr/>
              </a:pPr>
              <a:t>14</a:t>
            </a:fld>
            <a:endParaRPr lang="en-US"/>
          </a:p>
        </p:txBody>
      </p:sp>
      <p:sp>
        <p:nvSpPr>
          <p:cNvPr id="39941"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143000"/>
            <a:ext cx="8686800" cy="274638"/>
          </a:xfrm>
        </p:spPr>
        <p:txBody>
          <a:bodyPr>
            <a:normAutofit fontScale="90000"/>
          </a:bodyPr>
          <a:lstStyle/>
          <a:p>
            <a:pPr eaLnBrk="1" fontAlgn="auto" hangingPunct="1">
              <a:spcAft>
                <a:spcPts val="0"/>
              </a:spcAft>
              <a:defRPr/>
            </a:pPr>
            <a:r>
              <a:rPr lang="en-US" sz="3600" dirty="0" smtClean="0">
                <a:latin typeface="Arial Unicode MS" pitchFamily="34" charset="-128"/>
                <a:ea typeface="Arial Unicode MS" pitchFamily="34" charset="-128"/>
                <a:cs typeface="Arial Unicode MS" pitchFamily="34" charset="-128"/>
              </a:rPr>
              <a:t>Voluntary Revision of Financial Statement or Board’s Report (Section 131)</a:t>
            </a:r>
            <a:r>
              <a:rPr lang="en-US" dirty="0" smtClean="0">
                <a:latin typeface="Arial Unicode MS" pitchFamily="34" charset="-128"/>
                <a:ea typeface="Arial Unicode MS" pitchFamily="34" charset="-128"/>
                <a:cs typeface="Arial Unicode MS" pitchFamily="34" charset="-128"/>
              </a:rPr>
              <a:t/>
            </a:r>
            <a:br>
              <a:rPr lang="en-US" dirty="0" smtClean="0">
                <a:latin typeface="Arial Unicode MS" pitchFamily="34" charset="-128"/>
                <a:ea typeface="Arial Unicode MS" pitchFamily="34" charset="-128"/>
                <a:cs typeface="Arial Unicode MS" pitchFamily="34" charset="-128"/>
              </a:rPr>
            </a:br>
            <a:r>
              <a:rPr lang="en-US" dirty="0" smtClean="0"/>
              <a:t/>
            </a:r>
            <a:br>
              <a:rPr lang="en-US" dirty="0" smtClean="0"/>
            </a:br>
            <a:endParaRPr lang="en-US" dirty="0"/>
          </a:p>
        </p:txBody>
      </p:sp>
      <p:sp>
        <p:nvSpPr>
          <p:cNvPr id="3" name="Content Placeholder 2"/>
          <p:cNvSpPr>
            <a:spLocks noGrp="1"/>
          </p:cNvSpPr>
          <p:nvPr>
            <p:ph sz="quarter" idx="1"/>
          </p:nvPr>
        </p:nvSpPr>
        <p:spPr>
          <a:xfrm>
            <a:off x="381000" y="1752600"/>
            <a:ext cx="8305800" cy="4343400"/>
          </a:xfrm>
        </p:spPr>
        <p:txBody>
          <a:bodyPr>
            <a:noAutofit/>
          </a:bodyPr>
          <a:lstStyle/>
          <a:p>
            <a:pPr marL="0" indent="1588" algn="just" eaLnBrk="1" fontAlgn="auto" hangingPunct="1">
              <a:spcAft>
                <a:spcPts val="0"/>
              </a:spcAft>
              <a:buNone/>
              <a:defRPr/>
            </a:pPr>
            <a:r>
              <a:rPr lang="en-US" sz="2400" dirty="0" smtClean="0">
                <a:latin typeface="Arial Unicode MS" pitchFamily="34" charset="-128"/>
                <a:ea typeface="Arial Unicode MS" pitchFamily="34" charset="-128"/>
                <a:cs typeface="Arial Unicode MS" pitchFamily="34" charset="-128"/>
              </a:rPr>
              <a:t>If it appears to the Board that financial statement or Board Report </a:t>
            </a:r>
            <a:r>
              <a:rPr lang="en-US" sz="2400" b="1" dirty="0" smtClean="0">
                <a:latin typeface="Arial Unicode MS" pitchFamily="34" charset="-128"/>
                <a:ea typeface="Arial Unicode MS" pitchFamily="34" charset="-128"/>
                <a:cs typeface="Arial Unicode MS" pitchFamily="34" charset="-128"/>
              </a:rPr>
              <a:t>do not comply the provisions of section 129 &amp; 134, t</a:t>
            </a:r>
            <a:r>
              <a:rPr lang="en-US" sz="2400" dirty="0" smtClean="0">
                <a:latin typeface="Arial Unicode MS" pitchFamily="34" charset="-128"/>
                <a:ea typeface="Arial Unicode MS" pitchFamily="34" charset="-128"/>
                <a:cs typeface="Arial Unicode MS" pitchFamily="34" charset="-128"/>
              </a:rPr>
              <a:t>hey may prepare revised financial statement /Board report.</a:t>
            </a:r>
          </a:p>
          <a:p>
            <a:pPr marL="0" indent="1588" algn="just" eaLnBrk="1" fontAlgn="auto" hangingPunct="1">
              <a:spcAft>
                <a:spcPts val="0"/>
              </a:spcAft>
              <a:buNone/>
              <a:defRPr/>
            </a:pPr>
            <a:r>
              <a:rPr lang="en-US" sz="2400" dirty="0" smtClean="0">
                <a:latin typeface="Arial Unicode MS" pitchFamily="34" charset="-128"/>
                <a:ea typeface="Arial Unicode MS" pitchFamily="34" charset="-128"/>
                <a:cs typeface="Arial Unicode MS" pitchFamily="34" charset="-128"/>
              </a:rPr>
              <a:t>Conditions:</a:t>
            </a:r>
          </a:p>
          <a:p>
            <a:pPr marL="0" indent="1588"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 any of the </a:t>
            </a:r>
            <a:r>
              <a:rPr lang="en-US" sz="2400" b="1" dirty="0" smtClean="0">
                <a:latin typeface="Arial Unicode MS" pitchFamily="34" charset="-128"/>
                <a:ea typeface="Arial Unicode MS" pitchFamily="34" charset="-128"/>
                <a:cs typeface="Arial Unicode MS" pitchFamily="34" charset="-128"/>
              </a:rPr>
              <a:t>3 </a:t>
            </a:r>
            <a:r>
              <a:rPr lang="en-US" sz="2400" b="1" dirty="0" err="1" smtClean="0">
                <a:latin typeface="Arial Unicode MS" pitchFamily="34" charset="-128"/>
                <a:ea typeface="Arial Unicode MS" pitchFamily="34" charset="-128"/>
                <a:cs typeface="Arial Unicode MS" pitchFamily="34" charset="-128"/>
              </a:rPr>
              <a:t>preceeding</a:t>
            </a:r>
            <a:r>
              <a:rPr lang="en-US" sz="2400" b="1" dirty="0" smtClean="0">
                <a:latin typeface="Arial Unicode MS" pitchFamily="34" charset="-128"/>
                <a:ea typeface="Arial Unicode MS" pitchFamily="34" charset="-128"/>
                <a:cs typeface="Arial Unicode MS" pitchFamily="34" charset="-128"/>
              </a:rPr>
              <a:t> financial year</a:t>
            </a:r>
            <a:r>
              <a:rPr lang="en-US" sz="2400" dirty="0" smtClean="0">
                <a:latin typeface="Arial Unicode MS" pitchFamily="34" charset="-128"/>
                <a:ea typeface="Arial Unicode MS" pitchFamily="34" charset="-128"/>
                <a:cs typeface="Arial Unicode MS" pitchFamily="34" charset="-128"/>
              </a:rPr>
              <a:t> </a:t>
            </a:r>
          </a:p>
          <a:p>
            <a:pPr marL="0" indent="1588"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 not more than </a:t>
            </a:r>
            <a:r>
              <a:rPr lang="en-US" sz="2400" b="1" dirty="0" smtClean="0">
                <a:latin typeface="Arial Unicode MS" pitchFamily="34" charset="-128"/>
                <a:ea typeface="Arial Unicode MS" pitchFamily="34" charset="-128"/>
                <a:cs typeface="Arial Unicode MS" pitchFamily="34" charset="-128"/>
              </a:rPr>
              <a:t>once in a financial year</a:t>
            </a:r>
            <a:r>
              <a:rPr lang="en-US" sz="2400" dirty="0" smtClean="0">
                <a:latin typeface="Arial Unicode MS" pitchFamily="34" charset="-128"/>
                <a:ea typeface="Arial Unicode MS" pitchFamily="34" charset="-128"/>
                <a:cs typeface="Arial Unicode MS" pitchFamily="34" charset="-128"/>
              </a:rPr>
              <a:t>.</a:t>
            </a:r>
          </a:p>
          <a:p>
            <a:pPr marL="0" indent="1588"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 reasons shall be disclosed in Board’s Report.</a:t>
            </a:r>
          </a:p>
          <a:p>
            <a:pPr marL="0" indent="1588"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 with the </a:t>
            </a:r>
            <a:r>
              <a:rPr lang="en-US" sz="2400" b="1" dirty="0" smtClean="0">
                <a:latin typeface="Arial Unicode MS" pitchFamily="34" charset="-128"/>
                <a:ea typeface="Arial Unicode MS" pitchFamily="34" charset="-128"/>
                <a:cs typeface="Arial Unicode MS" pitchFamily="34" charset="-128"/>
              </a:rPr>
              <a:t>approval of Tribunal</a:t>
            </a:r>
          </a:p>
          <a:p>
            <a:pPr marL="0" indent="1588" algn="just" eaLnBrk="1" fontAlgn="auto" hangingPunct="1">
              <a:spcAft>
                <a:spcPts val="0"/>
              </a:spcAft>
              <a:buFont typeface="Wingdings" pitchFamily="2" charset="2"/>
              <a:buChar char="Ø"/>
              <a:defRPr/>
            </a:pPr>
            <a:r>
              <a:rPr lang="en-US" sz="2400" b="1" dirty="0" smtClean="0">
                <a:latin typeface="Arial Unicode MS" pitchFamily="34" charset="-128"/>
                <a:ea typeface="Arial Unicode MS" pitchFamily="34" charset="-128"/>
                <a:cs typeface="Arial Unicode MS" pitchFamily="34" charset="-128"/>
              </a:rPr>
              <a:t> co</a:t>
            </a:r>
            <a:r>
              <a:rPr lang="en-US" sz="2400" dirty="0" smtClean="0">
                <a:latin typeface="Arial Unicode MS" pitchFamily="34" charset="-128"/>
                <a:ea typeface="Arial Unicode MS" pitchFamily="34" charset="-128"/>
                <a:cs typeface="Arial Unicode MS" pitchFamily="34" charset="-128"/>
              </a:rPr>
              <a:t>py of order of tribunal shall be filed with ROC. </a:t>
            </a:r>
          </a:p>
          <a:p>
            <a:pPr marL="465138" indent="0" algn="just" eaLnBrk="1" fontAlgn="auto" hangingPunct="1">
              <a:spcAft>
                <a:spcPts val="0"/>
              </a:spcAft>
              <a:buFont typeface="Wingdings"/>
              <a:buNone/>
              <a:defRPr/>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9690C8ED-F2CB-4996-90FE-9F3C14F29889}" type="slidenum">
              <a:rPr lang="en-US"/>
              <a:pPr>
                <a:defRPr/>
              </a:pPr>
              <a:t>15</a:t>
            </a:fld>
            <a:endParaRPr lang="en-US"/>
          </a:p>
        </p:txBody>
      </p:sp>
      <p:sp>
        <p:nvSpPr>
          <p:cNvPr id="39941"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143000"/>
            <a:ext cx="8686800" cy="274638"/>
          </a:xfrm>
        </p:spPr>
        <p:txBody>
          <a:bodyPr>
            <a:normAutofit fontScale="90000"/>
          </a:bodyPr>
          <a:lstStyle/>
          <a:p>
            <a:pPr eaLnBrk="1" fontAlgn="auto" hangingPunct="1">
              <a:spcAft>
                <a:spcPts val="0"/>
              </a:spcAft>
              <a:defRPr/>
            </a:pPr>
            <a:r>
              <a:rPr lang="en-US" sz="3600" dirty="0" smtClean="0">
                <a:latin typeface="Arial Unicode MS" pitchFamily="34" charset="-128"/>
                <a:ea typeface="Arial Unicode MS" pitchFamily="34" charset="-128"/>
                <a:cs typeface="Arial Unicode MS" pitchFamily="34" charset="-128"/>
              </a:rPr>
              <a:t>Draft Rules for Revision </a:t>
            </a:r>
            <a:r>
              <a:rPr lang="en-US" dirty="0" smtClean="0">
                <a:latin typeface="Arial Unicode MS" pitchFamily="34" charset="-128"/>
                <a:ea typeface="Arial Unicode MS" pitchFamily="34" charset="-128"/>
                <a:cs typeface="Arial Unicode MS" pitchFamily="34" charset="-128"/>
              </a:rPr>
              <a:t/>
            </a:r>
            <a:br>
              <a:rPr lang="en-US" dirty="0" smtClean="0">
                <a:latin typeface="Arial Unicode MS" pitchFamily="34" charset="-128"/>
                <a:ea typeface="Arial Unicode MS" pitchFamily="34" charset="-128"/>
                <a:cs typeface="Arial Unicode MS" pitchFamily="34" charset="-128"/>
              </a:rPr>
            </a:br>
            <a:r>
              <a:rPr lang="en-US" dirty="0" smtClean="0"/>
              <a:t/>
            </a:r>
            <a:br>
              <a:rPr lang="en-US" dirty="0" smtClean="0"/>
            </a:br>
            <a:endParaRPr lang="en-US" dirty="0"/>
          </a:p>
        </p:txBody>
      </p:sp>
      <p:sp>
        <p:nvSpPr>
          <p:cNvPr id="3" name="Content Placeholder 2"/>
          <p:cNvSpPr>
            <a:spLocks noGrp="1"/>
          </p:cNvSpPr>
          <p:nvPr>
            <p:ph sz="quarter" idx="1"/>
          </p:nvPr>
        </p:nvSpPr>
        <p:spPr>
          <a:xfrm>
            <a:off x="381000" y="1752600"/>
            <a:ext cx="8305800" cy="4343400"/>
          </a:xfrm>
        </p:spPr>
        <p:txBody>
          <a:bodyPr>
            <a:noAutofit/>
          </a:bodyPr>
          <a:lstStyle/>
          <a:p>
            <a:pPr marL="290513" indent="-290513" algn="just" eaLnBrk="1" fontAlgn="auto" hangingPunct="1">
              <a:spcAft>
                <a:spcPts val="0"/>
              </a:spcAft>
              <a:buFont typeface="Wingdings" pitchFamily="2" charset="2"/>
              <a:buChar char="Ø"/>
              <a:defRPr/>
            </a:pPr>
            <a:r>
              <a:rPr lang="en-US" sz="2000" b="1" dirty="0" smtClean="0">
                <a:latin typeface="Arial Unicode MS" pitchFamily="34" charset="-128"/>
                <a:ea typeface="Arial Unicode MS" pitchFamily="34" charset="-128"/>
                <a:cs typeface="Arial Unicode MS" pitchFamily="34" charset="-128"/>
              </a:rPr>
              <a:t>Application</a:t>
            </a:r>
            <a:r>
              <a:rPr lang="en-US" sz="2000" dirty="0" smtClean="0">
                <a:latin typeface="Arial Unicode MS" pitchFamily="34" charset="-128"/>
                <a:ea typeface="Arial Unicode MS" pitchFamily="34" charset="-128"/>
                <a:cs typeface="Arial Unicode MS" pitchFamily="34" charset="-128"/>
              </a:rPr>
              <a:t> to tribunal within </a:t>
            </a:r>
            <a:r>
              <a:rPr lang="en-US" sz="2000" b="1" dirty="0" smtClean="0">
                <a:latin typeface="Arial Unicode MS" pitchFamily="34" charset="-128"/>
                <a:ea typeface="Arial Unicode MS" pitchFamily="34" charset="-128"/>
                <a:cs typeface="Arial Unicode MS" pitchFamily="34" charset="-128"/>
              </a:rPr>
              <a:t>2 weeks </a:t>
            </a:r>
            <a:r>
              <a:rPr lang="en-US" sz="2000" dirty="0" smtClean="0">
                <a:latin typeface="Arial Unicode MS" pitchFamily="34" charset="-128"/>
                <a:ea typeface="Arial Unicode MS" pitchFamily="34" charset="-128"/>
                <a:cs typeface="Arial Unicode MS" pitchFamily="34" charset="-128"/>
              </a:rPr>
              <a:t>from the decision of Board. </a:t>
            </a:r>
          </a:p>
          <a:p>
            <a:pPr marL="290513" indent="-290513" algn="just" eaLnBrk="1" fontAlgn="auto" hangingPunct="1">
              <a:spcAft>
                <a:spcPts val="0"/>
              </a:spcAft>
              <a:buFont typeface="Wingdings" pitchFamily="2" charset="2"/>
              <a:buChar char="Ø"/>
              <a:defRPr/>
            </a:pPr>
            <a:r>
              <a:rPr lang="en-US" sz="2000" dirty="0" smtClean="0">
                <a:latin typeface="Arial Unicode MS" pitchFamily="34" charset="-128"/>
                <a:ea typeface="Arial Unicode MS" pitchFamily="34" charset="-128"/>
                <a:cs typeface="Arial Unicode MS" pitchFamily="34" charset="-128"/>
              </a:rPr>
              <a:t>Disclosure in application for </a:t>
            </a:r>
            <a:r>
              <a:rPr lang="en-US" sz="2000" b="1" dirty="0" smtClean="0">
                <a:latin typeface="Arial Unicode MS" pitchFamily="34" charset="-128"/>
                <a:ea typeface="Arial Unicode MS" pitchFamily="34" charset="-128"/>
                <a:cs typeface="Arial Unicode MS" pitchFamily="34" charset="-128"/>
              </a:rPr>
              <a:t>change of Auditor or majority of Director.</a:t>
            </a:r>
          </a:p>
          <a:p>
            <a:pPr marL="290513" indent="-290513" algn="just" eaLnBrk="1" fontAlgn="auto" hangingPunct="1">
              <a:spcAft>
                <a:spcPts val="0"/>
              </a:spcAft>
              <a:buFont typeface="Wingdings" pitchFamily="2" charset="2"/>
              <a:buChar char="Ø"/>
              <a:defRPr/>
            </a:pPr>
            <a:r>
              <a:rPr lang="en-US" sz="2000" dirty="0" smtClean="0">
                <a:latin typeface="Arial Unicode MS" pitchFamily="34" charset="-128"/>
                <a:ea typeface="Arial Unicode MS" pitchFamily="34" charset="-128"/>
                <a:cs typeface="Arial Unicode MS" pitchFamily="34" charset="-128"/>
              </a:rPr>
              <a:t>Tribunal shall issue notice and hear auditor  on original financial statement.</a:t>
            </a:r>
          </a:p>
          <a:p>
            <a:pPr marL="290513" indent="-290513" algn="just" eaLnBrk="1" fontAlgn="auto" hangingPunct="1">
              <a:spcAft>
                <a:spcPts val="0"/>
              </a:spcAft>
              <a:buFont typeface="Wingdings" pitchFamily="2" charset="2"/>
              <a:buChar char="Ø"/>
              <a:defRPr/>
            </a:pPr>
            <a:r>
              <a:rPr lang="en-US" sz="2000" dirty="0" smtClean="0">
                <a:latin typeface="Arial Unicode MS" pitchFamily="34" charset="-128"/>
                <a:ea typeface="Arial Unicode MS" pitchFamily="34" charset="-128"/>
                <a:cs typeface="Arial Unicode MS" pitchFamily="34" charset="-128"/>
              </a:rPr>
              <a:t>Copy of order to ROC (30 days)</a:t>
            </a:r>
          </a:p>
          <a:p>
            <a:pPr marL="290513" indent="-290513" algn="just" eaLnBrk="1" fontAlgn="auto" hangingPunct="1">
              <a:spcAft>
                <a:spcPts val="0"/>
              </a:spcAft>
              <a:buFont typeface="Wingdings" pitchFamily="2" charset="2"/>
              <a:buChar char="Ø"/>
              <a:defRPr/>
            </a:pPr>
            <a:r>
              <a:rPr lang="en-US" sz="2000" b="1" dirty="0" smtClean="0">
                <a:latin typeface="Arial Unicode MS" pitchFamily="34" charset="-128"/>
                <a:ea typeface="Arial Unicode MS" pitchFamily="34" charset="-128"/>
                <a:cs typeface="Arial Unicode MS" pitchFamily="34" charset="-128"/>
              </a:rPr>
              <a:t>General Meeting</a:t>
            </a:r>
            <a:r>
              <a:rPr lang="en-US" sz="2000" dirty="0" smtClean="0">
                <a:latin typeface="Arial Unicode MS" pitchFamily="34" charset="-128"/>
                <a:ea typeface="Arial Unicode MS" pitchFamily="34" charset="-128"/>
                <a:cs typeface="Arial Unicode MS" pitchFamily="34" charset="-128"/>
              </a:rPr>
              <a:t> shall be called</a:t>
            </a:r>
          </a:p>
          <a:p>
            <a:pPr marL="290513" indent="-290513" algn="just" eaLnBrk="1" fontAlgn="auto" hangingPunct="1">
              <a:spcAft>
                <a:spcPts val="0"/>
              </a:spcAft>
              <a:buFont typeface="Wingdings" pitchFamily="2" charset="2"/>
              <a:buChar char="Ø"/>
              <a:defRPr/>
            </a:pPr>
            <a:r>
              <a:rPr lang="en-US" sz="2000" b="1" dirty="0" smtClean="0">
                <a:latin typeface="Arial Unicode MS" pitchFamily="34" charset="-128"/>
                <a:ea typeface="Arial Unicode MS" pitchFamily="34" charset="-128"/>
                <a:cs typeface="Arial Unicode MS" pitchFamily="34" charset="-128"/>
              </a:rPr>
              <a:t>Notice </a:t>
            </a:r>
            <a:r>
              <a:rPr lang="en-US" sz="2000" dirty="0" smtClean="0">
                <a:latin typeface="Arial Unicode MS" pitchFamily="34" charset="-128"/>
                <a:ea typeface="Arial Unicode MS" pitchFamily="34" charset="-128"/>
                <a:cs typeface="Arial Unicode MS" pitchFamily="34" charset="-128"/>
              </a:rPr>
              <a:t>of General Meeting with reason for revision </a:t>
            </a:r>
            <a:r>
              <a:rPr lang="en-US" sz="2000" b="1" dirty="0" smtClean="0">
                <a:latin typeface="Arial Unicode MS" pitchFamily="34" charset="-128"/>
                <a:ea typeface="Arial Unicode MS" pitchFamily="34" charset="-128"/>
                <a:cs typeface="Arial Unicode MS" pitchFamily="34" charset="-128"/>
              </a:rPr>
              <a:t>shall be published</a:t>
            </a:r>
          </a:p>
          <a:p>
            <a:pPr marL="290513" indent="-290513" algn="just" eaLnBrk="1" fontAlgn="auto" hangingPunct="1">
              <a:spcAft>
                <a:spcPts val="0"/>
              </a:spcAft>
              <a:buFont typeface="Wingdings" pitchFamily="2" charset="2"/>
              <a:buChar char="Ø"/>
              <a:defRPr/>
            </a:pPr>
            <a:r>
              <a:rPr lang="en-US" sz="2000" dirty="0" smtClean="0">
                <a:latin typeface="Arial Unicode MS" pitchFamily="34" charset="-128"/>
                <a:ea typeface="Arial Unicode MS" pitchFamily="34" charset="-128"/>
                <a:cs typeface="Arial Unicode MS" pitchFamily="34" charset="-128"/>
              </a:rPr>
              <a:t>Revised F/s and B/R shall be </a:t>
            </a:r>
            <a:r>
              <a:rPr lang="en-US" sz="2000" b="1" dirty="0" smtClean="0">
                <a:latin typeface="Arial Unicode MS" pitchFamily="34" charset="-128"/>
                <a:ea typeface="Arial Unicode MS" pitchFamily="34" charset="-128"/>
                <a:cs typeface="Arial Unicode MS" pitchFamily="34" charset="-128"/>
              </a:rPr>
              <a:t>placed for adoption.</a:t>
            </a:r>
          </a:p>
          <a:p>
            <a:pPr marL="290513" indent="-290513" algn="just" eaLnBrk="1" fontAlgn="auto" hangingPunct="1">
              <a:spcAft>
                <a:spcPts val="0"/>
              </a:spcAft>
              <a:buFont typeface="Wingdings" pitchFamily="2" charset="2"/>
              <a:buChar char="Ø"/>
              <a:defRPr/>
            </a:pPr>
            <a:r>
              <a:rPr lang="en-US" sz="2000" dirty="0" smtClean="0">
                <a:latin typeface="Arial Unicode MS" pitchFamily="34" charset="-128"/>
                <a:ea typeface="Arial Unicode MS" pitchFamily="34" charset="-128"/>
                <a:cs typeface="Arial Unicode MS" pitchFamily="34" charset="-128"/>
              </a:rPr>
              <a:t>Revised statement / BR shall be filed with ROC (30 days)</a:t>
            </a:r>
          </a:p>
          <a:p>
            <a:pPr marL="290513" indent="-290513" algn="just" eaLnBrk="1" fontAlgn="auto" hangingPunct="1">
              <a:spcAft>
                <a:spcPts val="0"/>
              </a:spcAft>
              <a:buFont typeface="Wingdings" pitchFamily="2" charset="2"/>
              <a:buChar char="Ø"/>
              <a:defRPr/>
            </a:pPr>
            <a:r>
              <a:rPr lang="en-US" sz="2000" dirty="0" smtClean="0">
                <a:latin typeface="Arial Unicode MS" pitchFamily="34" charset="-128"/>
                <a:ea typeface="Arial Unicode MS" pitchFamily="34" charset="-128"/>
                <a:cs typeface="Arial Unicode MS" pitchFamily="34" charset="-128"/>
              </a:rPr>
              <a:t>Word revised be pre-fixed.</a:t>
            </a:r>
          </a:p>
          <a:p>
            <a:pPr marL="290513" indent="-290513" algn="just" eaLnBrk="1" fontAlgn="auto" hangingPunct="1">
              <a:spcAft>
                <a:spcPts val="0"/>
              </a:spcAft>
              <a:buFont typeface="Wingdings" pitchFamily="2" charset="2"/>
              <a:buChar char="Ø"/>
              <a:defRPr/>
            </a:pPr>
            <a:r>
              <a:rPr lang="en-US" sz="2000" dirty="0" smtClean="0">
                <a:latin typeface="Arial Unicode MS" pitchFamily="34" charset="-128"/>
                <a:ea typeface="Arial Unicode MS" pitchFamily="34" charset="-128"/>
                <a:cs typeface="Arial Unicode MS" pitchFamily="34" charset="-128"/>
              </a:rPr>
              <a:t>Consent letter from old auditor if not, reasons. </a:t>
            </a:r>
          </a:p>
        </p:txBody>
      </p:sp>
      <p:sp>
        <p:nvSpPr>
          <p:cNvPr id="4" name="Slide Number Placeholder 3"/>
          <p:cNvSpPr>
            <a:spLocks noGrp="1"/>
          </p:cNvSpPr>
          <p:nvPr>
            <p:ph type="sldNum" sz="quarter" idx="12"/>
          </p:nvPr>
        </p:nvSpPr>
        <p:spPr/>
        <p:txBody>
          <a:bodyPr>
            <a:normAutofit fontScale="85000" lnSpcReduction="20000"/>
          </a:bodyPr>
          <a:lstStyle/>
          <a:p>
            <a:pPr>
              <a:defRPr/>
            </a:pPr>
            <a:fld id="{9690C8ED-F2CB-4996-90FE-9F3C14F29889}" type="slidenum">
              <a:rPr lang="en-US"/>
              <a:pPr>
                <a:defRPr/>
              </a:pPr>
              <a:t>16</a:t>
            </a:fld>
            <a:endParaRPr lang="en-US"/>
          </a:p>
        </p:txBody>
      </p:sp>
      <p:sp>
        <p:nvSpPr>
          <p:cNvPr id="39941"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Board Report</a:t>
            </a:r>
            <a:endParaRPr lang="en-US" dirty="0"/>
          </a:p>
        </p:txBody>
      </p:sp>
      <p:sp>
        <p:nvSpPr>
          <p:cNvPr id="3" name="Content Placeholder 2"/>
          <p:cNvSpPr>
            <a:spLocks noGrp="1"/>
          </p:cNvSpPr>
          <p:nvPr>
            <p:ph sz="quarter" idx="1"/>
          </p:nvPr>
        </p:nvSpPr>
        <p:spPr/>
        <p:txBody>
          <a:bodyPr/>
          <a:lstStyle/>
          <a:p>
            <a:pPr algn="just"/>
            <a:r>
              <a:rPr lang="en-US" sz="2400" dirty="0" smtClean="0">
                <a:latin typeface="Arial Unicode MS" pitchFamily="34" charset="-128"/>
                <a:ea typeface="Arial Unicode MS" pitchFamily="34" charset="-128"/>
                <a:cs typeface="Arial Unicode MS" pitchFamily="34" charset="-128"/>
              </a:rPr>
              <a:t>Shall be prepared based on financial statement. </a:t>
            </a:r>
          </a:p>
          <a:p>
            <a:pPr algn="just"/>
            <a:r>
              <a:rPr lang="en-US" sz="2400" dirty="0" smtClean="0">
                <a:latin typeface="Arial Unicode MS" pitchFamily="34" charset="-128"/>
                <a:ea typeface="Arial Unicode MS" pitchFamily="34" charset="-128"/>
                <a:cs typeface="Arial Unicode MS" pitchFamily="34" charset="-128"/>
              </a:rPr>
              <a:t>Shall contain </a:t>
            </a:r>
            <a:r>
              <a:rPr lang="en-US" sz="2400" b="1" dirty="0" smtClean="0">
                <a:latin typeface="Arial Unicode MS" pitchFamily="34" charset="-128"/>
                <a:ea typeface="Arial Unicode MS" pitchFamily="34" charset="-128"/>
                <a:cs typeface="Arial Unicode MS" pitchFamily="34" charset="-128"/>
              </a:rPr>
              <a:t>separate sections </a:t>
            </a:r>
            <a:r>
              <a:rPr lang="en-US" sz="2400" dirty="0" smtClean="0">
                <a:latin typeface="Arial Unicode MS" pitchFamily="34" charset="-128"/>
                <a:ea typeface="Arial Unicode MS" pitchFamily="34" charset="-128"/>
                <a:cs typeface="Arial Unicode MS" pitchFamily="34" charset="-128"/>
              </a:rPr>
              <a:t>for the position of each subsidiary, associate and </a:t>
            </a:r>
            <a:r>
              <a:rPr lang="en-US" sz="2400" b="1" dirty="0" smtClean="0">
                <a:latin typeface="Arial Unicode MS" pitchFamily="34" charset="-128"/>
                <a:ea typeface="Arial Unicode MS" pitchFamily="34" charset="-128"/>
                <a:cs typeface="Arial Unicode MS" pitchFamily="34" charset="-128"/>
              </a:rPr>
              <a:t>joint venture company</a:t>
            </a:r>
            <a:r>
              <a:rPr lang="en-US" sz="2400" dirty="0" smtClean="0">
                <a:latin typeface="Arial Unicode MS" pitchFamily="34" charset="-128"/>
                <a:ea typeface="Arial Unicode MS" pitchFamily="34" charset="-128"/>
                <a:cs typeface="Arial Unicode MS" pitchFamily="34" charset="-128"/>
              </a:rPr>
              <a:t>.</a:t>
            </a:r>
          </a:p>
          <a:p>
            <a:pPr algn="just"/>
            <a:r>
              <a:rPr lang="en-US" sz="2400" dirty="0" smtClean="0">
                <a:latin typeface="Arial Unicode MS" pitchFamily="34" charset="-128"/>
                <a:ea typeface="Arial Unicode MS" pitchFamily="34" charset="-128"/>
                <a:cs typeface="Arial Unicode MS" pitchFamily="34" charset="-128"/>
              </a:rPr>
              <a:t>Every listed company and other limited company having paid up share capital more than Rs.25.00 </a:t>
            </a:r>
            <a:r>
              <a:rPr lang="en-US" sz="2400" dirty="0" err="1" smtClean="0">
                <a:latin typeface="Arial Unicode MS" pitchFamily="34" charset="-128"/>
                <a:ea typeface="Arial Unicode MS" pitchFamily="34" charset="-128"/>
                <a:cs typeface="Arial Unicode MS" pitchFamily="34" charset="-128"/>
              </a:rPr>
              <a:t>crores</a:t>
            </a:r>
            <a:r>
              <a:rPr lang="en-US" sz="2400" dirty="0" smtClean="0">
                <a:latin typeface="Arial Unicode MS" pitchFamily="34" charset="-128"/>
                <a:ea typeface="Arial Unicode MS" pitchFamily="34" charset="-128"/>
                <a:cs typeface="Arial Unicode MS" pitchFamily="34" charset="-128"/>
              </a:rPr>
              <a:t> shall include the statement undertaking the </a:t>
            </a:r>
            <a:r>
              <a:rPr lang="en-US" sz="2400" b="1" dirty="0" smtClean="0">
                <a:latin typeface="Arial Unicode MS" pitchFamily="34" charset="-128"/>
                <a:ea typeface="Arial Unicode MS" pitchFamily="34" charset="-128"/>
                <a:cs typeface="Arial Unicode MS" pitchFamily="34" charset="-128"/>
              </a:rPr>
              <a:t>annual evaluation made by Board of its own performance</a:t>
            </a:r>
            <a:r>
              <a:rPr lang="en-US" sz="2400" dirty="0" smtClean="0">
                <a:latin typeface="Arial Unicode MS" pitchFamily="34" charset="-128"/>
                <a:ea typeface="Arial Unicode MS" pitchFamily="34" charset="-128"/>
                <a:cs typeface="Arial Unicode MS" pitchFamily="34" charset="-128"/>
              </a:rPr>
              <a:t>.</a:t>
            </a:r>
          </a:p>
          <a:p>
            <a:pPr algn="just"/>
            <a:r>
              <a:rPr lang="en-US" sz="2400" dirty="0" smtClean="0">
                <a:latin typeface="Arial Unicode MS" pitchFamily="34" charset="-128"/>
                <a:ea typeface="Arial Unicode MS" pitchFamily="34" charset="-128"/>
                <a:cs typeface="Arial Unicode MS" pitchFamily="34" charset="-128"/>
              </a:rPr>
              <a:t>Details of material order passed by court, tribunal impacting going concern status and company’s operation in future. </a:t>
            </a:r>
            <a:endParaRPr lang="en-US" sz="2400" dirty="0">
              <a:latin typeface="Arial Unicode MS" pitchFamily="34" charset="-128"/>
              <a:ea typeface="Arial Unicode MS" pitchFamily="34" charset="-128"/>
              <a:cs typeface="Arial Unicode MS" pitchFamily="34" charset="-128"/>
            </a:endParaRPr>
          </a:p>
        </p:txBody>
      </p:sp>
      <p:sp>
        <p:nvSpPr>
          <p:cNvPr id="4" name="Footer Placeholder 3"/>
          <p:cNvSpPr>
            <a:spLocks noGrp="1"/>
          </p:cNvSpPr>
          <p:nvPr>
            <p:ph type="ftr" sz="quarter" idx="11"/>
          </p:nvPr>
        </p:nvSpPr>
        <p:spPr/>
        <p:txBody>
          <a:bodyPr/>
          <a:lstStyle/>
          <a:p>
            <a:pPr>
              <a:defRPr/>
            </a:pPr>
            <a:r>
              <a:rPr lang="en-US" smtClean="0"/>
              <a:t>SAXENA &amp; SAXENA</a:t>
            </a:r>
            <a:endParaRPr lang="en-US"/>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Board Report</a:t>
            </a:r>
            <a:endParaRPr lang="en-US" dirty="0"/>
          </a:p>
        </p:txBody>
      </p:sp>
      <p:sp>
        <p:nvSpPr>
          <p:cNvPr id="3" name="Content Placeholder 2"/>
          <p:cNvSpPr>
            <a:spLocks noGrp="1"/>
          </p:cNvSpPr>
          <p:nvPr>
            <p:ph sz="quarter" idx="1"/>
          </p:nvPr>
        </p:nvSpPr>
        <p:spPr/>
        <p:txBody>
          <a:bodyPr/>
          <a:lstStyle/>
          <a:p>
            <a:pPr>
              <a:buNone/>
            </a:pPr>
            <a:r>
              <a:rPr lang="en-US" sz="2400" dirty="0" smtClean="0">
                <a:latin typeface="Arial Unicode MS" pitchFamily="34" charset="-128"/>
                <a:ea typeface="Arial Unicode MS" pitchFamily="34" charset="-128"/>
                <a:cs typeface="Arial Unicode MS" pitchFamily="34" charset="-128"/>
              </a:rPr>
              <a:t>Shall include:</a:t>
            </a:r>
          </a:p>
          <a:p>
            <a:r>
              <a:rPr lang="en-US" sz="2400" dirty="0" smtClean="0">
                <a:latin typeface="Arial Unicode MS" pitchFamily="34" charset="-128"/>
                <a:ea typeface="Arial Unicode MS" pitchFamily="34" charset="-128"/>
                <a:cs typeface="Arial Unicode MS" pitchFamily="34" charset="-128"/>
              </a:rPr>
              <a:t>Extracts of annual Return</a:t>
            </a:r>
          </a:p>
          <a:p>
            <a:r>
              <a:rPr lang="en-US" sz="2400" dirty="0" smtClean="0">
                <a:latin typeface="Arial Unicode MS" pitchFamily="34" charset="-128"/>
                <a:ea typeface="Arial Unicode MS" pitchFamily="34" charset="-128"/>
                <a:cs typeface="Arial Unicode MS" pitchFamily="34" charset="-128"/>
              </a:rPr>
              <a:t>No. of Board meetings.</a:t>
            </a:r>
          </a:p>
          <a:p>
            <a:r>
              <a:rPr lang="en-US" sz="2400" dirty="0" smtClean="0">
                <a:latin typeface="Arial Unicode MS" pitchFamily="34" charset="-128"/>
                <a:ea typeface="Arial Unicode MS" pitchFamily="34" charset="-128"/>
                <a:cs typeface="Arial Unicode MS" pitchFamily="34" charset="-128"/>
              </a:rPr>
              <a:t>Directors responsibility statement.</a:t>
            </a:r>
          </a:p>
          <a:p>
            <a:r>
              <a:rPr lang="en-US" sz="2400" dirty="0" smtClean="0">
                <a:latin typeface="Arial Unicode MS" pitchFamily="34" charset="-128"/>
                <a:ea typeface="Arial Unicode MS" pitchFamily="34" charset="-128"/>
                <a:cs typeface="Arial Unicode MS" pitchFamily="34" charset="-128"/>
              </a:rPr>
              <a:t>Statement of declaration by independent </a:t>
            </a:r>
            <a:r>
              <a:rPr lang="en-US" sz="2400" dirty="0" err="1" smtClean="0">
                <a:latin typeface="Arial Unicode MS" pitchFamily="34" charset="-128"/>
                <a:ea typeface="Arial Unicode MS" pitchFamily="34" charset="-128"/>
                <a:cs typeface="Arial Unicode MS" pitchFamily="34" charset="-128"/>
              </a:rPr>
              <a:t>diector</a:t>
            </a:r>
            <a:r>
              <a:rPr lang="en-US" sz="2400" dirty="0" smtClean="0">
                <a:latin typeface="Arial Unicode MS" pitchFamily="34" charset="-128"/>
                <a:ea typeface="Arial Unicode MS" pitchFamily="34" charset="-128"/>
                <a:cs typeface="Arial Unicode MS" pitchFamily="34" charset="-128"/>
              </a:rPr>
              <a:t>.</a:t>
            </a:r>
          </a:p>
          <a:p>
            <a:r>
              <a:rPr lang="en-US" sz="2400" dirty="0" smtClean="0">
                <a:latin typeface="Arial Unicode MS" pitchFamily="34" charset="-128"/>
                <a:ea typeface="Arial Unicode MS" pitchFamily="34" charset="-128"/>
                <a:cs typeface="Arial Unicode MS" pitchFamily="34" charset="-128"/>
              </a:rPr>
              <a:t>Explanations/comments  on adverse comments, qualifications or disclaimer by auditor.</a:t>
            </a:r>
          </a:p>
          <a:p>
            <a:r>
              <a:rPr lang="en-US" sz="2400" dirty="0" smtClean="0">
                <a:latin typeface="Arial Unicode MS" pitchFamily="34" charset="-128"/>
                <a:ea typeface="Arial Unicode MS" pitchFamily="34" charset="-128"/>
                <a:cs typeface="Arial Unicode MS" pitchFamily="34" charset="-128"/>
              </a:rPr>
              <a:t>Particulars of loans, guarantees or investment (186)</a:t>
            </a:r>
          </a:p>
          <a:p>
            <a:r>
              <a:rPr lang="en-US" sz="2400" dirty="0" smtClean="0">
                <a:latin typeface="Arial Unicode MS" pitchFamily="34" charset="-128"/>
                <a:ea typeface="Arial Unicode MS" pitchFamily="34" charset="-128"/>
                <a:cs typeface="Arial Unicode MS" pitchFamily="34" charset="-128"/>
              </a:rPr>
              <a:t>Particulars of related party transaction( 188)</a:t>
            </a:r>
            <a:endParaRPr lang="en-US" sz="2400" dirty="0">
              <a:latin typeface="Arial Unicode MS" pitchFamily="34" charset="-128"/>
              <a:ea typeface="Arial Unicode MS" pitchFamily="34" charset="-128"/>
              <a:cs typeface="Arial Unicode MS" pitchFamily="34" charset="-128"/>
            </a:endParaRPr>
          </a:p>
        </p:txBody>
      </p:sp>
      <p:sp>
        <p:nvSpPr>
          <p:cNvPr id="4" name="Footer Placeholder 3"/>
          <p:cNvSpPr>
            <a:spLocks noGrp="1"/>
          </p:cNvSpPr>
          <p:nvPr>
            <p:ph type="ftr" sz="quarter" idx="11"/>
          </p:nvPr>
        </p:nvSpPr>
        <p:spPr/>
        <p:txBody>
          <a:bodyPr/>
          <a:lstStyle/>
          <a:p>
            <a:pPr>
              <a:defRPr/>
            </a:pPr>
            <a:r>
              <a:rPr lang="en-US" smtClean="0"/>
              <a:t>SAXENA &amp; SAXENA</a:t>
            </a:r>
            <a:endParaRPr lang="en-US"/>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10600" cy="1189038"/>
          </a:xfrm>
        </p:spPr>
        <p:txBody>
          <a:bodyPr>
            <a:normAutofit/>
          </a:bodyPr>
          <a:lstStyle/>
          <a:p>
            <a:pPr marL="0" indent="0" eaLnBrk="1" fontAlgn="auto" hangingPunct="1">
              <a:spcAft>
                <a:spcPts val="0"/>
              </a:spcAft>
              <a:defRPr/>
            </a:pPr>
            <a:r>
              <a:rPr lang="en-US" sz="3200" b="1" dirty="0" smtClean="0">
                <a:latin typeface="Arial Unicode MS" pitchFamily="34" charset="-128"/>
                <a:ea typeface="Arial Unicode MS" pitchFamily="34" charset="-128"/>
                <a:cs typeface="Arial Unicode MS" pitchFamily="34" charset="-128"/>
              </a:rPr>
              <a:t>FORMATION OF NATIONAL FINANCIAL REPORTING AUTHORITY (Section 132)</a:t>
            </a:r>
            <a:endParaRPr lang="en-US" sz="3200" dirty="0" smtClean="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600200"/>
            <a:ext cx="8229600" cy="4525963"/>
          </a:xfrm>
        </p:spPr>
        <p:txBody>
          <a:bodyPr>
            <a:noAutofit/>
          </a:bodyPr>
          <a:lstStyle/>
          <a:p>
            <a:pPr marL="0" indent="0" algn="just" eaLnBrk="1" fontAlgn="auto" hangingPunct="1">
              <a:spcAft>
                <a:spcPts val="0"/>
              </a:spcAft>
              <a:buFont typeface="Wingdings"/>
              <a:buNone/>
              <a:defRPr/>
            </a:pPr>
            <a:r>
              <a:rPr lang="en-US" sz="2400" dirty="0" smtClean="0">
                <a:latin typeface="Arial Unicode MS" pitchFamily="34" charset="-128"/>
                <a:ea typeface="Arial Unicode MS" pitchFamily="34" charset="-128"/>
                <a:cs typeface="Arial Unicode MS" pitchFamily="34" charset="-128"/>
              </a:rPr>
              <a:t>The new Companies Act, 2013 provides the formation of the National Financial Reporting Authority, it is rather conversion of present existing NACAS, National Advisory Committee on Accounting Standard.</a:t>
            </a:r>
          </a:p>
          <a:p>
            <a:pPr marL="0" indent="0" algn="just" eaLnBrk="1" fontAlgn="auto" hangingPunct="1">
              <a:spcAft>
                <a:spcPts val="0"/>
              </a:spcAft>
              <a:buFont typeface="Wingdings"/>
              <a:buNone/>
              <a:defRPr/>
            </a:pPr>
            <a:endParaRPr lang="en-US" sz="9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b="1" dirty="0" smtClean="0">
                <a:latin typeface="Arial Unicode MS" pitchFamily="34" charset="-128"/>
                <a:ea typeface="Arial Unicode MS" pitchFamily="34" charset="-128"/>
                <a:cs typeface="Arial Unicode MS" pitchFamily="34" charset="-128"/>
              </a:rPr>
              <a:t>SCOPE OF NFRA (in brief) :-</a:t>
            </a:r>
          </a:p>
          <a:p>
            <a:pPr marL="514350" indent="-514350" algn="just" eaLnBrk="1" fontAlgn="auto" hangingPunct="1">
              <a:spcAft>
                <a:spcPts val="0"/>
              </a:spcAft>
              <a:buFont typeface="+mj-lt"/>
              <a:buAutoNum type="alphaLcParenR"/>
              <a:defRPr/>
            </a:pPr>
            <a:r>
              <a:rPr lang="en-US" sz="2400" dirty="0" smtClean="0">
                <a:latin typeface="Arial Unicode MS" pitchFamily="34" charset="-128"/>
                <a:ea typeface="Arial Unicode MS" pitchFamily="34" charset="-128"/>
                <a:cs typeface="Arial Unicode MS" pitchFamily="34" charset="-128"/>
              </a:rPr>
              <a:t>To make recommendations to the Central Government on the formulation and laying down of accounting and auditing policies and standards; </a:t>
            </a:r>
          </a:p>
          <a:p>
            <a:pPr marL="514350" indent="-514350" algn="just" eaLnBrk="1" fontAlgn="auto" hangingPunct="1">
              <a:spcAft>
                <a:spcPts val="0"/>
              </a:spcAft>
              <a:buFont typeface="+mj-lt"/>
              <a:buAutoNum type="alphaLcParenR"/>
              <a:defRPr/>
            </a:pPr>
            <a:r>
              <a:rPr lang="en-US" sz="2400" dirty="0" smtClean="0">
                <a:latin typeface="Arial Unicode MS" pitchFamily="34" charset="-128"/>
                <a:ea typeface="Arial Unicode MS" pitchFamily="34" charset="-128"/>
                <a:cs typeface="Arial Unicode MS" pitchFamily="34" charset="-128"/>
              </a:rPr>
              <a:t>To monitor and enforce the compliances;</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3DBC3302-FDEE-4389-8D04-2949A971CE08}" type="slidenum">
              <a:rPr lang="en-US"/>
              <a:pPr>
                <a:defRPr/>
              </a:pPr>
              <a:t>19</a:t>
            </a:fld>
            <a:endParaRPr lang="en-US"/>
          </a:p>
        </p:txBody>
      </p:sp>
      <p:sp>
        <p:nvSpPr>
          <p:cNvPr id="74757" name="Footer Placeholder 4"/>
          <p:cNvSpPr>
            <a:spLocks noGrp="1"/>
          </p:cNvSpPr>
          <p:nvPr>
            <p:ph type="ftr" sz="quarter" idx="11"/>
          </p:nvPr>
        </p:nvSpPr>
        <p:spPr bwMode="auto">
          <a:xfrm>
            <a:off x="609600" y="6248400"/>
            <a:ext cx="80010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696200" cy="2819400"/>
          </a:xfrm>
        </p:spPr>
        <p:txBody>
          <a:bodyPr>
            <a:normAutofit fontScale="90000"/>
          </a:bodyPr>
          <a:lstStyle/>
          <a:p>
            <a:pPr algn="ctr" eaLnBrk="1" hangingPunct="1"/>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AUDIT ,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ACCOUNTS</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AND</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AUDITORS</a:t>
            </a:r>
            <a:br>
              <a:rPr lang="en-US" sz="4000" b="1" cap="none" dirty="0" smtClean="0">
                <a:solidFill>
                  <a:schemeClr val="bg1"/>
                </a:solidFill>
                <a:latin typeface="Arial Unicode MS" pitchFamily="34" charset="-128"/>
                <a:ea typeface="Arial Unicode MS" pitchFamily="34" charset="-128"/>
                <a:cs typeface="Arial Unicode MS" pitchFamily="34" charset="-128"/>
              </a:rPr>
            </a:br>
            <a:endParaRPr lang="en-US" sz="3600" u="sng" cap="none" dirty="0" smtClean="0">
              <a:solidFill>
                <a:srgbClr val="17375E"/>
              </a:solidFill>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457200"/>
            <a:ext cx="8153400" cy="762000"/>
          </a:xfrm>
        </p:spPr>
        <p:txBody>
          <a:bodyPr>
            <a:normAutofit fontScale="90000"/>
          </a:bodyPr>
          <a:lstStyle/>
          <a:p>
            <a:pPr eaLnBrk="1" fontAlgn="auto" hangingPunct="1">
              <a:spcAft>
                <a:spcPts val="0"/>
              </a:spcAft>
              <a:defRPr/>
            </a:pPr>
            <a:r>
              <a:rPr lang="en-US" dirty="0" smtClean="0"/>
              <a:t/>
            </a:r>
            <a:br>
              <a:rPr lang="en-US" dirty="0" smtClean="0"/>
            </a:br>
            <a:endParaRPr lang="en-US" dirty="0"/>
          </a:p>
        </p:txBody>
      </p:sp>
      <p:sp>
        <p:nvSpPr>
          <p:cNvPr id="3" name="Content Placeholder 2"/>
          <p:cNvSpPr>
            <a:spLocks noGrp="1"/>
          </p:cNvSpPr>
          <p:nvPr>
            <p:ph sz="quarter" idx="1"/>
          </p:nvPr>
        </p:nvSpPr>
        <p:spPr>
          <a:xfrm>
            <a:off x="612775" y="1752600"/>
            <a:ext cx="8153400" cy="4343400"/>
          </a:xfrm>
        </p:spPr>
        <p:txBody>
          <a:bodyPr>
            <a:normAutofit/>
          </a:bodyPr>
          <a:lstStyle/>
          <a:p>
            <a:pPr marL="465138" indent="-465138" algn="just" eaLnBrk="1" fontAlgn="auto" hangingPunct="1">
              <a:spcAft>
                <a:spcPts val="0"/>
              </a:spcAft>
              <a:buFont typeface="+mj-lt"/>
              <a:buAutoNum type="alphaLcParenR" startAt="3"/>
              <a:defRPr/>
            </a:pPr>
            <a:r>
              <a:rPr lang="en-US" sz="2400" dirty="0" smtClean="0">
                <a:latin typeface="Arial Unicode MS" pitchFamily="34" charset="-128"/>
                <a:ea typeface="Arial Unicode MS" pitchFamily="34" charset="-128"/>
                <a:cs typeface="Arial Unicode MS" pitchFamily="34" charset="-128"/>
              </a:rPr>
              <a:t>Oversee the quality of service of the professionals;  </a:t>
            </a:r>
          </a:p>
          <a:p>
            <a:pPr marL="465138" indent="-465138" algn="just" eaLnBrk="1" fontAlgn="auto" hangingPunct="1">
              <a:spcAft>
                <a:spcPts val="0"/>
              </a:spcAft>
              <a:buFont typeface="+mj-lt"/>
              <a:buAutoNum type="alphaLcParenR" startAt="3"/>
              <a:defRPr/>
            </a:pPr>
            <a:r>
              <a:rPr lang="en-US" sz="2400" dirty="0" smtClean="0">
                <a:latin typeface="Arial Unicode MS" pitchFamily="34" charset="-128"/>
                <a:ea typeface="Arial Unicode MS" pitchFamily="34" charset="-128"/>
                <a:cs typeface="Arial Unicode MS" pitchFamily="34" charset="-128"/>
              </a:rPr>
              <a:t>Power to investigate either </a:t>
            </a:r>
            <a:r>
              <a:rPr lang="en-US" sz="2400" dirty="0" err="1" smtClean="0">
                <a:latin typeface="Arial Unicode MS" pitchFamily="34" charset="-128"/>
                <a:ea typeface="Arial Unicode MS" pitchFamily="34" charset="-128"/>
                <a:cs typeface="Arial Unicode MS" pitchFamily="34" charset="-128"/>
              </a:rPr>
              <a:t>suo-moto</a:t>
            </a:r>
            <a:r>
              <a:rPr lang="en-US" sz="2400" dirty="0" smtClean="0">
                <a:latin typeface="Arial Unicode MS" pitchFamily="34" charset="-128"/>
                <a:ea typeface="Arial Unicode MS" pitchFamily="34" charset="-128"/>
                <a:cs typeface="Arial Unicode MS" pitchFamily="34" charset="-128"/>
              </a:rPr>
              <a:t> or reference by the Central Government relating to </a:t>
            </a:r>
            <a:r>
              <a:rPr lang="en-US" sz="2400" dirty="0" err="1" smtClean="0">
                <a:latin typeface="Arial Unicode MS" pitchFamily="34" charset="-128"/>
                <a:ea typeface="Arial Unicode MS" pitchFamily="34" charset="-128"/>
                <a:cs typeface="Arial Unicode MS" pitchFamily="34" charset="-128"/>
              </a:rPr>
              <a:t>mis</a:t>
            </a:r>
            <a:r>
              <a:rPr lang="en-US" sz="2400" dirty="0" smtClean="0">
                <a:latin typeface="Arial Unicode MS" pitchFamily="34" charset="-128"/>
                <a:ea typeface="Arial Unicode MS" pitchFamily="34" charset="-128"/>
                <a:cs typeface="Arial Unicode MS" pitchFamily="34" charset="-128"/>
              </a:rPr>
              <a:t>-conduct by any professional.  </a:t>
            </a:r>
          </a:p>
          <a:p>
            <a:pPr marL="465138" indent="-465138" algn="just" eaLnBrk="1" fontAlgn="auto" hangingPunct="1">
              <a:spcAft>
                <a:spcPts val="0"/>
              </a:spcAft>
              <a:buFont typeface="+mj-lt"/>
              <a:buAutoNum type="alphaLcParenR" startAt="3"/>
              <a:defRPr/>
            </a:pPr>
            <a:r>
              <a:rPr lang="en-US" sz="2400" dirty="0" smtClean="0">
                <a:latin typeface="Arial Unicode MS" pitchFamily="34" charset="-128"/>
                <a:ea typeface="Arial Unicode MS" pitchFamily="34" charset="-128"/>
                <a:cs typeface="Arial Unicode MS" pitchFamily="34" charset="-128"/>
              </a:rPr>
              <a:t>The authority will have quasi-judicial powers.</a:t>
            </a:r>
          </a:p>
          <a:p>
            <a:pPr marL="465138" indent="-465138" algn="just" eaLnBrk="1" fontAlgn="auto" hangingPunct="1">
              <a:spcAft>
                <a:spcPts val="0"/>
              </a:spcAft>
              <a:buFont typeface="+mj-lt"/>
              <a:buAutoNum type="alphaLcParenR" startAt="3"/>
              <a:defRPr/>
            </a:pPr>
            <a:r>
              <a:rPr lang="en-US" sz="2400" dirty="0" smtClean="0">
                <a:latin typeface="Arial Unicode MS" pitchFamily="34" charset="-128"/>
                <a:ea typeface="Arial Unicode MS" pitchFamily="34" charset="-128"/>
                <a:cs typeface="Arial Unicode MS" pitchFamily="34" charset="-128"/>
              </a:rPr>
              <a:t>Penalties.  In case of individual not less than Rs.1.00 </a:t>
            </a:r>
            <a:r>
              <a:rPr lang="en-US" sz="2400" dirty="0" err="1" smtClean="0">
                <a:latin typeface="Arial Unicode MS" pitchFamily="34" charset="-128"/>
                <a:ea typeface="Arial Unicode MS" pitchFamily="34" charset="-128"/>
                <a:cs typeface="Arial Unicode MS" pitchFamily="34" charset="-128"/>
              </a:rPr>
              <a:t>lac</a:t>
            </a:r>
            <a:r>
              <a:rPr lang="en-US" sz="2400" dirty="0" smtClean="0">
                <a:latin typeface="Arial Unicode MS" pitchFamily="34" charset="-128"/>
                <a:ea typeface="Arial Unicode MS" pitchFamily="34" charset="-128"/>
                <a:cs typeface="Arial Unicode MS" pitchFamily="34" charset="-128"/>
              </a:rPr>
              <a:t> and may extend </a:t>
            </a:r>
            <a:r>
              <a:rPr lang="en-US" sz="2400" dirty="0" err="1" smtClean="0">
                <a:latin typeface="Arial Unicode MS" pitchFamily="34" charset="-128"/>
                <a:ea typeface="Arial Unicode MS" pitchFamily="34" charset="-128"/>
                <a:cs typeface="Arial Unicode MS" pitchFamily="34" charset="-128"/>
              </a:rPr>
              <a:t>upto</a:t>
            </a:r>
            <a:r>
              <a:rPr lang="en-US" sz="2400" dirty="0" smtClean="0">
                <a:latin typeface="Arial Unicode MS" pitchFamily="34" charset="-128"/>
                <a:ea typeface="Arial Unicode MS" pitchFamily="34" charset="-128"/>
                <a:cs typeface="Arial Unicode MS" pitchFamily="34" charset="-128"/>
              </a:rPr>
              <a:t> 5 times of the fee received.</a:t>
            </a:r>
          </a:p>
          <a:p>
            <a:pPr marL="465138" indent="-465138" algn="just" eaLnBrk="1" fontAlgn="auto" hangingPunct="1">
              <a:spcAft>
                <a:spcPts val="0"/>
              </a:spcAft>
              <a:buFont typeface="+mj-lt"/>
              <a:buAutoNum type="alphaLcParenR" startAt="3"/>
              <a:defRPr/>
            </a:pPr>
            <a:r>
              <a:rPr lang="en-US" sz="2400" dirty="0" smtClean="0">
                <a:latin typeface="Arial Unicode MS" pitchFamily="34" charset="-128"/>
                <a:ea typeface="Arial Unicode MS" pitchFamily="34" charset="-128"/>
                <a:cs typeface="Arial Unicode MS" pitchFamily="34" charset="-128"/>
              </a:rPr>
              <a:t>In case of firm not less than Rs.10.00 </a:t>
            </a:r>
            <a:r>
              <a:rPr lang="en-US" sz="2400" dirty="0" err="1" smtClean="0">
                <a:latin typeface="Arial Unicode MS" pitchFamily="34" charset="-128"/>
                <a:ea typeface="Arial Unicode MS" pitchFamily="34" charset="-128"/>
                <a:cs typeface="Arial Unicode MS" pitchFamily="34" charset="-128"/>
              </a:rPr>
              <a:t>lacs</a:t>
            </a:r>
            <a:r>
              <a:rPr lang="en-US" sz="2400" dirty="0" smtClean="0">
                <a:latin typeface="Arial Unicode MS" pitchFamily="34" charset="-128"/>
                <a:ea typeface="Arial Unicode MS" pitchFamily="34" charset="-128"/>
                <a:cs typeface="Arial Unicode MS" pitchFamily="34" charset="-128"/>
              </a:rPr>
              <a:t> and may extend </a:t>
            </a:r>
            <a:r>
              <a:rPr lang="en-US" sz="2400" dirty="0" err="1" smtClean="0">
                <a:latin typeface="Arial Unicode MS" pitchFamily="34" charset="-128"/>
                <a:ea typeface="Arial Unicode MS" pitchFamily="34" charset="-128"/>
                <a:cs typeface="Arial Unicode MS" pitchFamily="34" charset="-128"/>
              </a:rPr>
              <a:t>upto</a:t>
            </a:r>
            <a:r>
              <a:rPr lang="en-US" sz="2400" dirty="0" smtClean="0">
                <a:latin typeface="Arial Unicode MS" pitchFamily="34" charset="-128"/>
                <a:ea typeface="Arial Unicode MS" pitchFamily="34" charset="-128"/>
                <a:cs typeface="Arial Unicode MS" pitchFamily="34" charset="-128"/>
              </a:rPr>
              <a:t> 10 times of the fee received. </a:t>
            </a:r>
          </a:p>
          <a:p>
            <a:pPr marL="320040" indent="-320040" algn="just" eaLnBrk="1" fontAlgn="auto" hangingPunct="1">
              <a:spcAft>
                <a:spcPts val="0"/>
              </a:spcAft>
              <a:buFont typeface="Wingdings"/>
              <a:buChar char=""/>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33635AFE-820E-4D1A-90FA-6A4CA5422B5B}" type="slidenum">
              <a:rPr lang="en-US"/>
              <a:pPr>
                <a:defRPr/>
              </a:pPr>
              <a:t>20</a:t>
            </a:fld>
            <a:endParaRPr lang="en-US"/>
          </a:p>
        </p:txBody>
      </p:sp>
      <p:sp>
        <p:nvSpPr>
          <p:cNvPr id="75781"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a:normAutofit fontScale="90000"/>
          </a:bodyPr>
          <a:lstStyle/>
          <a:p>
            <a:pPr eaLnBrk="1" fontAlgn="auto" hangingPunct="1">
              <a:spcAft>
                <a:spcPts val="0"/>
              </a:spcAft>
              <a:defRPr/>
            </a:pPr>
            <a:r>
              <a:rPr lang="en-US" dirty="0" smtClean="0"/>
              <a:t/>
            </a:r>
            <a:br>
              <a:rPr lang="en-US" dirty="0" smtClean="0"/>
            </a:br>
            <a:endParaRPr lang="en-US" dirty="0"/>
          </a:p>
        </p:txBody>
      </p:sp>
      <p:sp>
        <p:nvSpPr>
          <p:cNvPr id="3" name="Content Placeholder 2"/>
          <p:cNvSpPr>
            <a:spLocks noGrp="1"/>
          </p:cNvSpPr>
          <p:nvPr>
            <p:ph sz="quarter" idx="1"/>
          </p:nvPr>
        </p:nvSpPr>
        <p:spPr>
          <a:xfrm>
            <a:off x="612775" y="1828800"/>
            <a:ext cx="8153400" cy="4267200"/>
          </a:xfrm>
        </p:spPr>
        <p:txBody>
          <a:bodyPr>
            <a:noAutofit/>
          </a:bodyPr>
          <a:lstStyle/>
          <a:p>
            <a:pPr marL="514350" indent="-514350" algn="just" eaLnBrk="1" fontAlgn="auto" hangingPunct="1">
              <a:spcAft>
                <a:spcPts val="0"/>
              </a:spcAft>
              <a:buFont typeface="+mj-lt"/>
              <a:buAutoNum type="alphaLcParenR" startAt="8"/>
              <a:defRPr/>
            </a:pPr>
            <a:r>
              <a:rPr lang="en-US" sz="2400" dirty="0" smtClean="0">
                <a:latin typeface="Arial Unicode MS" pitchFamily="34" charset="-128"/>
                <a:ea typeface="Arial Unicode MS" pitchFamily="34" charset="-128"/>
                <a:cs typeface="Arial Unicode MS" pitchFamily="34" charset="-128"/>
              </a:rPr>
              <a:t>Debarring members for minimum six months to ten years from the profession.</a:t>
            </a:r>
          </a:p>
          <a:p>
            <a:pPr marL="514350" indent="-514350" algn="just" eaLnBrk="1" fontAlgn="auto" hangingPunct="1">
              <a:spcAft>
                <a:spcPts val="0"/>
              </a:spcAft>
              <a:buFont typeface="+mj-lt"/>
              <a:buAutoNum type="alphaLcParenR" startAt="8"/>
              <a:defRPr/>
            </a:pPr>
            <a:r>
              <a:rPr lang="en-US" sz="2400" dirty="0" smtClean="0">
                <a:latin typeface="Arial Unicode MS" pitchFamily="34" charset="-128"/>
                <a:ea typeface="Arial Unicode MS" pitchFamily="34" charset="-128"/>
                <a:cs typeface="Arial Unicode MS" pitchFamily="34" charset="-128"/>
              </a:rPr>
              <a:t>Once NFRA has initiated any proceedings, no other institute or any organization shall initiate or conduct any proceedings relating to such matter.</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0BF825F-BDC6-48E2-8A3F-2F7585FD551D}" type="slidenum">
              <a:rPr lang="en-US"/>
              <a:pPr>
                <a:defRPr/>
              </a:pPr>
              <a:t>21</a:t>
            </a:fld>
            <a:endParaRPr lang="en-US"/>
          </a:p>
        </p:txBody>
      </p:sp>
      <p:sp>
        <p:nvSpPr>
          <p:cNvPr id="76805"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915400" cy="1189038"/>
          </a:xfrm>
        </p:spPr>
        <p:txBody>
          <a:bodyPr>
            <a:normAutofit/>
          </a:bodyPr>
          <a:lstStyle/>
          <a:p>
            <a:pPr eaLnBrk="1" fontAlgn="auto" hangingPunct="1">
              <a:spcAft>
                <a:spcPts val="0"/>
              </a:spcAft>
              <a:defRPr/>
            </a:pPr>
            <a:r>
              <a:rPr lang="en-US" sz="3100" dirty="0" smtClean="0">
                <a:latin typeface="Arial Unicode MS" pitchFamily="34" charset="-128"/>
                <a:ea typeface="Arial Unicode MS" pitchFamily="34" charset="-128"/>
                <a:cs typeface="Arial Unicode MS" pitchFamily="34" charset="-128"/>
              </a:rPr>
              <a:t>Corporate Social Responsibilities (Section 135)</a:t>
            </a:r>
          </a:p>
        </p:txBody>
      </p:sp>
      <p:sp>
        <p:nvSpPr>
          <p:cNvPr id="3" name="Content Placeholder 2"/>
          <p:cNvSpPr>
            <a:spLocks noGrp="1"/>
          </p:cNvSpPr>
          <p:nvPr>
            <p:ph sz="quarter" idx="1"/>
          </p:nvPr>
        </p:nvSpPr>
        <p:spPr>
          <a:xfrm>
            <a:off x="612774" y="1600200"/>
            <a:ext cx="8302625" cy="4495800"/>
          </a:xfrm>
        </p:spPr>
        <p:txBody>
          <a:bodyPr>
            <a:noAutofit/>
          </a:bodyPr>
          <a:lstStyle/>
          <a:p>
            <a:pPr marL="0" indent="0" algn="just" eaLnBrk="1" fontAlgn="auto" hangingPunct="1">
              <a:spcAft>
                <a:spcPts val="0"/>
              </a:spcAft>
              <a:buFont typeface="Wingdings"/>
              <a:buNone/>
              <a:defRPr/>
            </a:pPr>
            <a:r>
              <a:rPr lang="en-US" sz="2800" dirty="0" smtClean="0">
                <a:latin typeface="Arial Unicode MS" pitchFamily="34" charset="-128"/>
                <a:ea typeface="Arial Unicode MS" pitchFamily="34" charset="-128"/>
                <a:cs typeface="Arial Unicode MS" pitchFamily="34" charset="-128"/>
              </a:rPr>
              <a:t>Every company during </a:t>
            </a:r>
            <a:r>
              <a:rPr lang="en-US" sz="2800" b="1" dirty="0" smtClean="0">
                <a:latin typeface="Arial Unicode MS" pitchFamily="34" charset="-128"/>
                <a:ea typeface="Arial Unicode MS" pitchFamily="34" charset="-128"/>
                <a:cs typeface="Arial Unicode MS" pitchFamily="34" charset="-128"/>
              </a:rPr>
              <a:t>any financial year </a:t>
            </a:r>
            <a:r>
              <a:rPr lang="en-US" sz="2800" dirty="0" smtClean="0">
                <a:latin typeface="Arial Unicode MS" pitchFamily="34" charset="-128"/>
                <a:ea typeface="Arial Unicode MS" pitchFamily="34" charset="-128"/>
                <a:cs typeface="Arial Unicode MS" pitchFamily="34" charset="-128"/>
              </a:rPr>
              <a:t>having :</a:t>
            </a:r>
          </a:p>
          <a:p>
            <a:pPr marL="0" indent="0" algn="just" eaLnBrk="1" fontAlgn="auto" hangingPunct="1">
              <a:spcAft>
                <a:spcPts val="0"/>
              </a:spcAft>
              <a:buFont typeface="Wingdings"/>
              <a:buNone/>
              <a:defRPr/>
            </a:pPr>
            <a:endParaRPr lang="en-US" sz="9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buFont typeface="+mj-lt"/>
              <a:buAutoNum type="alphaLcParenR"/>
              <a:defRPr/>
            </a:pPr>
            <a:r>
              <a:rPr lang="en-US" sz="2400" dirty="0" smtClean="0">
                <a:latin typeface="Arial Unicode MS" pitchFamily="34" charset="-128"/>
                <a:ea typeface="Arial Unicode MS" pitchFamily="34" charset="-128"/>
                <a:cs typeface="Arial Unicode MS" pitchFamily="34" charset="-128"/>
              </a:rPr>
              <a:t>Net worth of Rs.500.00 crores or more or </a:t>
            </a:r>
          </a:p>
          <a:p>
            <a:pPr marL="514350" indent="-514350" algn="just" eaLnBrk="1" fontAlgn="auto" hangingPunct="1">
              <a:spcAft>
                <a:spcPts val="0"/>
              </a:spcAft>
              <a:buFont typeface="+mj-lt"/>
              <a:buAutoNum type="alphaLcParenR"/>
              <a:defRPr/>
            </a:pPr>
            <a:r>
              <a:rPr lang="en-US" sz="2400" dirty="0" smtClean="0">
                <a:latin typeface="Arial Unicode MS" pitchFamily="34" charset="-128"/>
                <a:ea typeface="Arial Unicode MS" pitchFamily="34" charset="-128"/>
                <a:cs typeface="Arial Unicode MS" pitchFamily="34" charset="-128"/>
              </a:rPr>
              <a:t>Turnover of Rs.1000.00 crore or more or </a:t>
            </a:r>
          </a:p>
          <a:p>
            <a:pPr marL="514350" indent="-514350" algn="just" eaLnBrk="1" fontAlgn="auto" hangingPunct="1">
              <a:spcAft>
                <a:spcPts val="0"/>
              </a:spcAft>
              <a:buFont typeface="+mj-lt"/>
              <a:buAutoNum type="alphaLcParenR"/>
              <a:defRPr/>
            </a:pPr>
            <a:r>
              <a:rPr lang="en-US" sz="2400" dirty="0" smtClean="0">
                <a:latin typeface="Arial Unicode MS" pitchFamily="34" charset="-128"/>
                <a:ea typeface="Arial Unicode MS" pitchFamily="34" charset="-128"/>
                <a:cs typeface="Arial Unicode MS" pitchFamily="34" charset="-128"/>
              </a:rPr>
              <a:t>Net profit of Rs.5.00 crores or more</a:t>
            </a:r>
          </a:p>
          <a:p>
            <a:pPr marL="514350" indent="-514350" algn="just" eaLnBrk="1" fontAlgn="auto" hangingPunct="1">
              <a:spcAft>
                <a:spcPts val="0"/>
              </a:spcAft>
              <a:buFont typeface="+mj-lt"/>
              <a:buAutoNum type="alphaLcParenR"/>
              <a:defRPr/>
            </a:pPr>
            <a:r>
              <a:rPr lang="en-US" sz="2400" dirty="0" smtClean="0">
                <a:latin typeface="Arial Unicode MS" pitchFamily="34" charset="-128"/>
                <a:ea typeface="Arial Unicode MS" pitchFamily="34" charset="-128"/>
                <a:cs typeface="Arial Unicode MS" pitchFamily="34" charset="-128"/>
              </a:rPr>
              <a:t>Such company shall constitute </a:t>
            </a:r>
            <a:r>
              <a:rPr lang="en-US" sz="2400" b="1" dirty="0" smtClean="0">
                <a:latin typeface="Arial Unicode MS" pitchFamily="34" charset="-128"/>
                <a:ea typeface="Arial Unicode MS" pitchFamily="34" charset="-128"/>
                <a:cs typeface="Arial Unicode MS" pitchFamily="34" charset="-128"/>
              </a:rPr>
              <a:t>CSR Committee</a:t>
            </a:r>
            <a:r>
              <a:rPr lang="en-US" sz="2400" dirty="0" smtClean="0">
                <a:latin typeface="Arial Unicode MS" pitchFamily="34" charset="-128"/>
                <a:ea typeface="Arial Unicode MS" pitchFamily="34" charset="-128"/>
                <a:cs typeface="Arial Unicode MS" pitchFamily="34" charset="-128"/>
              </a:rPr>
              <a:t> consisting of three or more directors out of which one shall be independent Director.</a:t>
            </a:r>
          </a:p>
          <a:p>
            <a:pPr marL="514350" indent="-514350" algn="just" eaLnBrk="1" fontAlgn="auto" hangingPunct="1">
              <a:spcAft>
                <a:spcPts val="0"/>
              </a:spcAft>
              <a:buFont typeface="+mj-lt"/>
              <a:buAutoNum type="alphaLcParenR"/>
              <a:defRPr/>
            </a:pPr>
            <a:endParaRPr/>
          </a:p>
          <a:p>
            <a:pPr marL="320040" indent="-320040" algn="just" eaLnBrk="1" fontAlgn="auto" hangingPunct="1">
              <a:spcAft>
                <a:spcPts val="0"/>
              </a:spcAft>
              <a:buFont typeface="Wingdings"/>
              <a:buChar char=""/>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D315984A-2953-44FB-88F8-6A3178A58428}" type="slidenum">
              <a:rPr lang="en-US"/>
              <a:pPr>
                <a:defRPr/>
              </a:pPr>
              <a:t>22</a:t>
            </a:fld>
            <a:endParaRPr lang="en-US"/>
          </a:p>
        </p:txBody>
      </p:sp>
      <p:sp>
        <p:nvSpPr>
          <p:cNvPr id="77829"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534400" cy="731838"/>
          </a:xfrm>
        </p:spPr>
        <p:txBody>
          <a:bodyPr>
            <a:normAutofit fontScale="90000"/>
          </a:bodyPr>
          <a:lstStyle/>
          <a:p>
            <a:pPr eaLnBrk="1" fontAlgn="auto" hangingPunct="1">
              <a:spcAft>
                <a:spcPts val="0"/>
              </a:spcAft>
              <a:defRPr/>
            </a:pPr>
            <a:r>
              <a:rPr lang="en-US" sz="3400" dirty="0" smtClean="0">
                <a:latin typeface="Arial Unicode MS" pitchFamily="34" charset="-128"/>
                <a:ea typeface="Arial Unicode MS" pitchFamily="34" charset="-128"/>
                <a:cs typeface="Arial Unicode MS" pitchFamily="34" charset="-128"/>
              </a:rPr>
              <a:t>Corporate Social Responsibilities (Section 135)</a:t>
            </a:r>
            <a:r>
              <a:rPr lang="en-US" dirty="0"/>
              <a:t/>
            </a:r>
            <a:br>
              <a:rPr lang="en-US" dirty="0"/>
            </a:br>
            <a:endParaRPr lang="en-US" dirty="0"/>
          </a:p>
        </p:txBody>
      </p:sp>
      <p:sp>
        <p:nvSpPr>
          <p:cNvPr id="3" name="Content Placeholder 2"/>
          <p:cNvSpPr>
            <a:spLocks noGrp="1"/>
          </p:cNvSpPr>
          <p:nvPr>
            <p:ph sz="quarter" idx="1"/>
          </p:nvPr>
        </p:nvSpPr>
        <p:spPr>
          <a:xfrm>
            <a:off x="612775" y="1600200"/>
            <a:ext cx="8153400" cy="4495800"/>
          </a:xfrm>
        </p:spPr>
        <p:txBody>
          <a:bodyPr>
            <a:normAutofit/>
          </a:bodyPr>
          <a:lstStyle/>
          <a:p>
            <a:pPr marL="0" indent="0" algn="just" eaLnBrk="1" fontAlgn="auto" hangingPunct="1">
              <a:spcAft>
                <a:spcPts val="0"/>
              </a:spcAft>
              <a:buNone/>
              <a:defRPr/>
            </a:pPr>
            <a:r>
              <a:rPr lang="en-US" sz="2400" dirty="0" smtClean="0">
                <a:latin typeface="Arial Unicode MS" pitchFamily="34" charset="-128"/>
                <a:ea typeface="Arial Unicode MS" pitchFamily="34" charset="-128"/>
                <a:cs typeface="Arial Unicode MS" pitchFamily="34" charset="-128"/>
              </a:rPr>
              <a:t>Applicable </a:t>
            </a:r>
            <a:r>
              <a:rPr lang="en-US" sz="2400" dirty="0" err="1" smtClean="0">
                <a:latin typeface="Arial Unicode MS" pitchFamily="34" charset="-128"/>
                <a:ea typeface="Arial Unicode MS" pitchFamily="34" charset="-128"/>
                <a:cs typeface="Arial Unicode MS" pitchFamily="34" charset="-128"/>
              </a:rPr>
              <a:t>w.e.f</a:t>
            </a:r>
            <a:r>
              <a:rPr lang="en-US" sz="2400" dirty="0" smtClean="0">
                <a:latin typeface="Arial Unicode MS" pitchFamily="34" charset="-128"/>
                <a:ea typeface="Arial Unicode MS" pitchFamily="34" charset="-128"/>
                <a:cs typeface="Arial Unicode MS" pitchFamily="34" charset="-128"/>
              </a:rPr>
              <a:t>. 1</a:t>
            </a:r>
            <a:r>
              <a:rPr lang="en-US" sz="2400" baseline="30000" dirty="0" smtClean="0">
                <a:latin typeface="Arial Unicode MS" pitchFamily="34" charset="-128"/>
                <a:ea typeface="Arial Unicode MS" pitchFamily="34" charset="-128"/>
                <a:cs typeface="Arial Unicode MS" pitchFamily="34" charset="-128"/>
              </a:rPr>
              <a:t>st</a:t>
            </a:r>
            <a:r>
              <a:rPr lang="en-US" sz="2400" dirty="0" smtClean="0">
                <a:latin typeface="Arial Unicode MS" pitchFamily="34" charset="-128"/>
                <a:ea typeface="Arial Unicode MS" pitchFamily="34" charset="-128"/>
                <a:cs typeface="Arial Unicode MS" pitchFamily="34" charset="-128"/>
              </a:rPr>
              <a:t> April 2014.  As per Rule 5 of (CSR Policy) Rules 2014.</a:t>
            </a:r>
          </a:p>
          <a:p>
            <a:pPr marL="320040"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Unlisted company are not required to appoint Independent Director in CSR committee</a:t>
            </a:r>
          </a:p>
          <a:p>
            <a:pPr marL="320040"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Private company having only 2 directors shall constitute the committee with such 2 directors.</a:t>
            </a:r>
          </a:p>
          <a:p>
            <a:pPr marL="320040"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In case of foreign company, the committee shall comprise of </a:t>
            </a:r>
            <a:r>
              <a:rPr lang="en-US" sz="2400" dirty="0" err="1" smtClean="0">
                <a:latin typeface="Arial Unicode MS" pitchFamily="34" charset="-128"/>
                <a:ea typeface="Arial Unicode MS" pitchFamily="34" charset="-128"/>
                <a:cs typeface="Arial Unicode MS" pitchFamily="34" charset="-128"/>
              </a:rPr>
              <a:t>atleast</a:t>
            </a:r>
            <a:r>
              <a:rPr lang="en-US" sz="2400" dirty="0" smtClean="0">
                <a:latin typeface="Arial Unicode MS" pitchFamily="34" charset="-128"/>
                <a:ea typeface="Arial Unicode MS" pitchFamily="34" charset="-128"/>
                <a:cs typeface="Arial Unicode MS" pitchFamily="34" charset="-128"/>
              </a:rPr>
              <a:t> 2 persons of which one shall be resident in India and other will be nominated by foreign company. </a:t>
            </a: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D315984A-2953-44FB-88F8-6A3178A58428}" type="slidenum">
              <a:rPr lang="en-US"/>
              <a:pPr>
                <a:defRPr/>
              </a:pPr>
              <a:t>23</a:t>
            </a:fld>
            <a:endParaRPr lang="en-US"/>
          </a:p>
        </p:txBody>
      </p:sp>
      <p:sp>
        <p:nvSpPr>
          <p:cNvPr id="77829"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534400" cy="731838"/>
          </a:xfrm>
        </p:spPr>
        <p:txBody>
          <a:bodyPr>
            <a:normAutofit fontScale="90000"/>
          </a:bodyPr>
          <a:lstStyle/>
          <a:p>
            <a:pPr eaLnBrk="1" fontAlgn="auto" hangingPunct="1">
              <a:spcAft>
                <a:spcPts val="0"/>
              </a:spcAft>
              <a:defRPr/>
            </a:pPr>
            <a:r>
              <a:rPr lang="en-US" sz="3400" dirty="0" smtClean="0">
                <a:latin typeface="Arial Unicode MS" pitchFamily="34" charset="-128"/>
                <a:ea typeface="Arial Unicode MS" pitchFamily="34" charset="-128"/>
                <a:cs typeface="Arial Unicode MS" pitchFamily="34" charset="-128"/>
              </a:rPr>
              <a:t>Corporate Social Responsibilities (Section 135)</a:t>
            </a:r>
            <a:r>
              <a:rPr lang="en-US" dirty="0"/>
              <a:t/>
            </a:r>
            <a:br>
              <a:rPr lang="en-US" dirty="0"/>
            </a:br>
            <a:endParaRPr lang="en-US" dirty="0"/>
          </a:p>
        </p:txBody>
      </p:sp>
      <p:sp>
        <p:nvSpPr>
          <p:cNvPr id="3" name="Content Placeholder 2"/>
          <p:cNvSpPr>
            <a:spLocks noGrp="1"/>
          </p:cNvSpPr>
          <p:nvPr>
            <p:ph sz="quarter" idx="1"/>
          </p:nvPr>
        </p:nvSpPr>
        <p:spPr>
          <a:xfrm>
            <a:off x="612775" y="1600200"/>
            <a:ext cx="8153400" cy="4495800"/>
          </a:xfrm>
        </p:spPr>
        <p:txBody>
          <a:bodyPr>
            <a:normAutofit/>
          </a:bodyPr>
          <a:lstStyle/>
          <a:p>
            <a:pPr marL="465138" indent="-465138" algn="just" eaLnBrk="1" fontAlgn="auto" hangingPunct="1">
              <a:spcAft>
                <a:spcPts val="0"/>
              </a:spcAft>
              <a:buFont typeface="+mj-lt"/>
              <a:buAutoNum type="alphaLcParenR" startAt="6"/>
              <a:defRPr/>
            </a:pPr>
            <a:r>
              <a:rPr lang="en-US" sz="2400" dirty="0" smtClean="0">
                <a:latin typeface="Arial Unicode MS" pitchFamily="34" charset="-128"/>
                <a:ea typeface="Arial Unicode MS" pitchFamily="34" charset="-128"/>
                <a:cs typeface="Arial Unicode MS" pitchFamily="34" charset="-128"/>
              </a:rPr>
              <a:t>The Board shall disclose the CSR Policy in its Report and on the website of company and ensure that CDR activities are undertaken by Company.  </a:t>
            </a:r>
          </a:p>
          <a:p>
            <a:pPr marL="514350" indent="-514350" algn="just" eaLnBrk="1" fontAlgn="auto" hangingPunct="1">
              <a:spcAft>
                <a:spcPts val="0"/>
              </a:spcAft>
              <a:buFont typeface="+mj-lt"/>
              <a:buAutoNum type="alphaLcParenR" startAt="7"/>
              <a:defRPr/>
            </a:pPr>
            <a:r>
              <a:rPr lang="en-US" sz="2400" dirty="0" smtClean="0">
                <a:latin typeface="Arial Unicode MS" pitchFamily="34" charset="-128"/>
                <a:ea typeface="Arial Unicode MS" pitchFamily="34" charset="-128"/>
                <a:cs typeface="Arial Unicode MS" pitchFamily="34" charset="-128"/>
              </a:rPr>
              <a:t>Company shall spend at least </a:t>
            </a:r>
            <a:r>
              <a:rPr lang="en-US" sz="2400" b="1" dirty="0" smtClean="0">
                <a:latin typeface="Arial Unicode MS" pitchFamily="34" charset="-128"/>
                <a:ea typeface="Arial Unicode MS" pitchFamily="34" charset="-128"/>
                <a:cs typeface="Arial Unicode MS" pitchFamily="34" charset="-128"/>
              </a:rPr>
              <a:t>2% of its average net profit</a:t>
            </a:r>
            <a:r>
              <a:rPr lang="en-US" sz="2400" dirty="0" smtClean="0">
                <a:latin typeface="Arial Unicode MS" pitchFamily="34" charset="-128"/>
                <a:ea typeface="Arial Unicode MS" pitchFamily="34" charset="-128"/>
                <a:cs typeface="Arial Unicode MS" pitchFamily="34" charset="-128"/>
              </a:rPr>
              <a:t> during three immediate financial years for the social responsibilities.</a:t>
            </a:r>
          </a:p>
          <a:p>
            <a:pPr marL="514350" indent="-514350" algn="just" eaLnBrk="1" fontAlgn="auto" hangingPunct="1">
              <a:spcAft>
                <a:spcPts val="0"/>
              </a:spcAft>
              <a:buFont typeface="+mj-lt"/>
              <a:buAutoNum type="alphaLcParenR" startAt="7"/>
              <a:defRPr/>
            </a:pPr>
            <a:r>
              <a:rPr lang="en-US" sz="2400" dirty="0" smtClean="0">
                <a:latin typeface="Arial Unicode MS" pitchFamily="34" charset="-128"/>
                <a:ea typeface="Arial Unicode MS" pitchFamily="34" charset="-128"/>
                <a:cs typeface="Arial Unicode MS" pitchFamily="34" charset="-128"/>
              </a:rPr>
              <a:t>Preference shall be given to local areas where it operate.</a:t>
            </a:r>
          </a:p>
          <a:p>
            <a:pPr marL="514350" indent="-514350" algn="just" eaLnBrk="1" fontAlgn="auto" hangingPunct="1">
              <a:spcAft>
                <a:spcPts val="0"/>
              </a:spcAft>
              <a:buFont typeface="+mj-lt"/>
              <a:buAutoNum type="alphaLcParenR" startAt="7"/>
              <a:defRPr/>
            </a:pPr>
            <a:r>
              <a:rPr lang="en-US" sz="2400" dirty="0" smtClean="0">
                <a:latin typeface="Arial Unicode MS" pitchFamily="34" charset="-128"/>
                <a:ea typeface="Arial Unicode MS" pitchFamily="34" charset="-128"/>
                <a:cs typeface="Arial Unicode MS" pitchFamily="34" charset="-128"/>
              </a:rPr>
              <a:t>In case company does not spent  required fund reasons be disclosed in Director’s Report.</a:t>
            </a:r>
          </a:p>
          <a:p>
            <a:pPr marL="320040" indent="-320040" algn="just" eaLnBrk="1" fontAlgn="auto" hangingPunct="1">
              <a:spcAft>
                <a:spcPts val="0"/>
              </a:spcAft>
              <a:buFont typeface="Wingdings"/>
              <a:buChar char=""/>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D315984A-2953-44FB-88F8-6A3178A58428}" type="slidenum">
              <a:rPr lang="en-US"/>
              <a:pPr>
                <a:defRPr/>
              </a:pPr>
              <a:t>24</a:t>
            </a:fld>
            <a:endParaRPr lang="en-US"/>
          </a:p>
        </p:txBody>
      </p:sp>
      <p:sp>
        <p:nvSpPr>
          <p:cNvPr id="77829"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534400" cy="731838"/>
          </a:xfrm>
        </p:spPr>
        <p:txBody>
          <a:bodyPr>
            <a:normAutofit fontScale="90000"/>
          </a:bodyPr>
          <a:lstStyle/>
          <a:p>
            <a:pPr eaLnBrk="1" fontAlgn="auto" hangingPunct="1">
              <a:spcAft>
                <a:spcPts val="0"/>
              </a:spcAft>
              <a:defRPr/>
            </a:pPr>
            <a:r>
              <a:rPr lang="en-US" sz="3400" dirty="0" smtClean="0">
                <a:latin typeface="Arial Unicode MS" pitchFamily="34" charset="-128"/>
                <a:ea typeface="Arial Unicode MS" pitchFamily="34" charset="-128"/>
                <a:cs typeface="Arial Unicode MS" pitchFamily="34" charset="-128"/>
              </a:rPr>
              <a:t>Corporate Social Responsibilities (Section 135)</a:t>
            </a:r>
            <a:r>
              <a:rPr lang="en-US" dirty="0"/>
              <a:t/>
            </a:r>
            <a:br>
              <a:rPr lang="en-US" dirty="0"/>
            </a:br>
            <a:endParaRPr lang="en-US" dirty="0"/>
          </a:p>
        </p:txBody>
      </p:sp>
      <p:sp>
        <p:nvSpPr>
          <p:cNvPr id="3" name="Content Placeholder 2"/>
          <p:cNvSpPr>
            <a:spLocks noGrp="1"/>
          </p:cNvSpPr>
          <p:nvPr>
            <p:ph sz="quarter" idx="1"/>
          </p:nvPr>
        </p:nvSpPr>
        <p:spPr>
          <a:xfrm>
            <a:off x="612775" y="1600200"/>
            <a:ext cx="8153400" cy="4495800"/>
          </a:xfrm>
        </p:spPr>
        <p:txBody>
          <a:bodyPr>
            <a:normAutofit/>
          </a:bodyPr>
          <a:lstStyle/>
          <a:p>
            <a:pPr marL="0" indent="0" algn="just" eaLnBrk="1" fontAlgn="auto" hangingPunct="1">
              <a:spcAft>
                <a:spcPts val="0"/>
              </a:spcAft>
              <a:buNone/>
              <a:defRPr/>
            </a:pPr>
            <a:r>
              <a:rPr lang="en-US" sz="2400" dirty="0" smtClean="0">
                <a:latin typeface="Arial Unicode MS" pitchFamily="34" charset="-128"/>
                <a:ea typeface="Arial Unicode MS" pitchFamily="34" charset="-128"/>
                <a:cs typeface="Arial Unicode MS" pitchFamily="34" charset="-128"/>
              </a:rPr>
              <a:t>Role of the Committee:</a:t>
            </a:r>
          </a:p>
          <a:p>
            <a:pPr marL="0" indent="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To formulate and recommend to the board, the CSR policy for the activities mentioned in Schedule-VII.</a:t>
            </a:r>
          </a:p>
          <a:p>
            <a:pPr marL="320040" indent="-320040" algn="just" eaLnBrk="1" fontAlgn="auto" hangingPunct="1">
              <a:spcAft>
                <a:spcPts val="0"/>
              </a:spcAft>
              <a:buFont typeface="Wingdings"/>
              <a:buChar char=""/>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Recommendation of the amount of the expenditure be incurred.</a:t>
            </a:r>
          </a:p>
          <a:p>
            <a:pPr marL="320040" indent="-320040" algn="just" eaLnBrk="1" fontAlgn="auto" hangingPunct="1">
              <a:spcAft>
                <a:spcPts val="0"/>
              </a:spcAft>
              <a:buFont typeface="Wingdings"/>
              <a:buChar char=""/>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Monitor the CSR policy from time to time </a:t>
            </a:r>
          </a:p>
        </p:txBody>
      </p:sp>
      <p:sp>
        <p:nvSpPr>
          <p:cNvPr id="4" name="Slide Number Placeholder 3"/>
          <p:cNvSpPr>
            <a:spLocks noGrp="1"/>
          </p:cNvSpPr>
          <p:nvPr>
            <p:ph type="sldNum" sz="quarter" idx="12"/>
          </p:nvPr>
        </p:nvSpPr>
        <p:spPr/>
        <p:txBody>
          <a:bodyPr>
            <a:normAutofit fontScale="85000" lnSpcReduction="20000"/>
          </a:bodyPr>
          <a:lstStyle/>
          <a:p>
            <a:pPr>
              <a:defRPr/>
            </a:pPr>
            <a:fld id="{D315984A-2953-44FB-88F8-6A3178A58428}" type="slidenum">
              <a:rPr lang="en-US"/>
              <a:pPr>
                <a:defRPr/>
              </a:pPr>
              <a:t>25</a:t>
            </a:fld>
            <a:endParaRPr lang="en-US"/>
          </a:p>
        </p:txBody>
      </p:sp>
      <p:sp>
        <p:nvSpPr>
          <p:cNvPr id="77829"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534400" cy="731838"/>
          </a:xfrm>
        </p:spPr>
        <p:txBody>
          <a:bodyPr>
            <a:normAutofit fontScale="90000"/>
          </a:bodyPr>
          <a:lstStyle/>
          <a:p>
            <a:pPr eaLnBrk="1" fontAlgn="auto" hangingPunct="1">
              <a:spcAft>
                <a:spcPts val="0"/>
              </a:spcAft>
              <a:defRPr/>
            </a:pPr>
            <a:r>
              <a:rPr lang="en-US" sz="3400" dirty="0" smtClean="0">
                <a:latin typeface="Arial Unicode MS" pitchFamily="34" charset="-128"/>
                <a:ea typeface="Arial Unicode MS" pitchFamily="34" charset="-128"/>
                <a:cs typeface="Arial Unicode MS" pitchFamily="34" charset="-128"/>
              </a:rPr>
              <a:t>Corporate Social Responsibilities (Section 135)</a:t>
            </a:r>
            <a:r>
              <a:rPr lang="en-US" dirty="0"/>
              <a:t/>
            </a:r>
            <a:br>
              <a:rPr lang="en-US" dirty="0"/>
            </a:br>
            <a:endParaRPr lang="en-US" dirty="0"/>
          </a:p>
        </p:txBody>
      </p:sp>
      <p:sp>
        <p:nvSpPr>
          <p:cNvPr id="3" name="Content Placeholder 2"/>
          <p:cNvSpPr>
            <a:spLocks noGrp="1"/>
          </p:cNvSpPr>
          <p:nvPr>
            <p:ph sz="quarter" idx="1"/>
          </p:nvPr>
        </p:nvSpPr>
        <p:spPr>
          <a:xfrm>
            <a:off x="612775" y="1600200"/>
            <a:ext cx="8153400" cy="4495800"/>
          </a:xfrm>
        </p:spPr>
        <p:txBody>
          <a:bodyPr>
            <a:normAutofit/>
          </a:bodyPr>
          <a:lstStyle/>
          <a:p>
            <a:pPr marL="320040"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CSR project or program giving benefit only to the employees of the company and other formalities shall not be considered under the CSR activities. </a:t>
            </a:r>
          </a:p>
          <a:p>
            <a:pPr marL="320040"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Contribute to the political party shall not be considered as CSR activities.</a:t>
            </a:r>
          </a:p>
          <a:p>
            <a:pPr marL="320040"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The particulars of CSR activities and amount spend shall be disclosed in the board report.  In case company not spending any money in CSR, that shall also be reported. </a:t>
            </a:r>
          </a:p>
          <a:p>
            <a:pPr marL="320040"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The CSR activities undertaken by company shall be hosted on company website.</a:t>
            </a: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D315984A-2953-44FB-88F8-6A3178A58428}" type="slidenum">
              <a:rPr lang="en-US"/>
              <a:pPr>
                <a:defRPr/>
              </a:pPr>
              <a:t>26</a:t>
            </a:fld>
            <a:endParaRPr lang="en-US"/>
          </a:p>
        </p:txBody>
      </p:sp>
      <p:sp>
        <p:nvSpPr>
          <p:cNvPr id="77829"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534400" cy="731838"/>
          </a:xfrm>
        </p:spPr>
        <p:txBody>
          <a:bodyPr>
            <a:normAutofit fontScale="90000"/>
          </a:bodyPr>
          <a:lstStyle/>
          <a:p>
            <a:pPr eaLnBrk="1" fontAlgn="auto" hangingPunct="1">
              <a:spcAft>
                <a:spcPts val="0"/>
              </a:spcAft>
              <a:defRPr/>
            </a:pPr>
            <a:r>
              <a:rPr lang="en-US" sz="3400" dirty="0" smtClean="0">
                <a:latin typeface="Arial Unicode MS" pitchFamily="34" charset="-128"/>
                <a:ea typeface="Arial Unicode MS" pitchFamily="34" charset="-128"/>
                <a:cs typeface="Arial Unicode MS" pitchFamily="34" charset="-128"/>
              </a:rPr>
              <a:t>Internal Audit</a:t>
            </a:r>
            <a:r>
              <a:rPr lang="en-US" dirty="0"/>
              <a:t/>
            </a:r>
            <a:br>
              <a:rPr lang="en-US" dirty="0"/>
            </a:br>
            <a:endParaRPr lang="en-US" dirty="0"/>
          </a:p>
        </p:txBody>
      </p:sp>
      <p:sp>
        <p:nvSpPr>
          <p:cNvPr id="3" name="Content Placeholder 2"/>
          <p:cNvSpPr>
            <a:spLocks noGrp="1"/>
          </p:cNvSpPr>
          <p:nvPr>
            <p:ph sz="quarter" idx="1"/>
          </p:nvPr>
        </p:nvSpPr>
        <p:spPr>
          <a:xfrm>
            <a:off x="612775" y="1600200"/>
            <a:ext cx="8153400" cy="4495800"/>
          </a:xfrm>
        </p:spPr>
        <p:txBody>
          <a:bodyPr>
            <a:normAutofit/>
          </a:bodyPr>
          <a:lstStyle/>
          <a:p>
            <a:pPr marL="0" indent="0" algn="just" eaLnBrk="1" fontAlgn="auto" hangingPunct="1">
              <a:spcAft>
                <a:spcPts val="0"/>
              </a:spcAft>
              <a:buNone/>
              <a:defRPr/>
            </a:pPr>
            <a:r>
              <a:rPr lang="en-US" sz="2400" b="1" u="sng" dirty="0" smtClean="0">
                <a:latin typeface="Arial Unicode MS" pitchFamily="34" charset="-128"/>
                <a:ea typeface="Arial Unicode MS" pitchFamily="34" charset="-128"/>
                <a:cs typeface="Arial Unicode MS" pitchFamily="34" charset="-128"/>
              </a:rPr>
              <a:t>Eligibility:</a:t>
            </a:r>
          </a:p>
          <a:p>
            <a:pPr marL="320040"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Every listed company.</a:t>
            </a:r>
          </a:p>
          <a:p>
            <a:pPr marL="320040"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Every unlisted public company.</a:t>
            </a:r>
          </a:p>
          <a:p>
            <a:pPr marL="640715" lvl="1"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Paid up share capital Rs.50 </a:t>
            </a:r>
            <a:r>
              <a:rPr lang="en-US" sz="2400" dirty="0" err="1" smtClean="0">
                <a:latin typeface="Arial Unicode MS" pitchFamily="34" charset="-128"/>
                <a:ea typeface="Arial Unicode MS" pitchFamily="34" charset="-128"/>
                <a:cs typeface="Arial Unicode MS" pitchFamily="34" charset="-128"/>
              </a:rPr>
              <a:t>crores</a:t>
            </a:r>
            <a:r>
              <a:rPr lang="en-US" sz="2400" dirty="0" smtClean="0">
                <a:latin typeface="Arial Unicode MS" pitchFamily="34" charset="-128"/>
                <a:ea typeface="Arial Unicode MS" pitchFamily="34" charset="-128"/>
                <a:cs typeface="Arial Unicode MS" pitchFamily="34" charset="-128"/>
              </a:rPr>
              <a:t> or more.</a:t>
            </a:r>
          </a:p>
          <a:p>
            <a:pPr marL="640715" lvl="1"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Turnover Rs.200 </a:t>
            </a:r>
            <a:r>
              <a:rPr lang="en-US" sz="2400" dirty="0" err="1" smtClean="0">
                <a:latin typeface="Arial Unicode MS" pitchFamily="34" charset="-128"/>
                <a:ea typeface="Arial Unicode MS" pitchFamily="34" charset="-128"/>
                <a:cs typeface="Arial Unicode MS" pitchFamily="34" charset="-128"/>
              </a:rPr>
              <a:t>crores</a:t>
            </a:r>
            <a:r>
              <a:rPr lang="en-US" sz="2400" dirty="0" smtClean="0">
                <a:latin typeface="Arial Unicode MS" pitchFamily="34" charset="-128"/>
                <a:ea typeface="Arial Unicode MS" pitchFamily="34" charset="-128"/>
                <a:cs typeface="Arial Unicode MS" pitchFamily="34" charset="-128"/>
              </a:rPr>
              <a:t> or more</a:t>
            </a:r>
          </a:p>
          <a:p>
            <a:pPr marL="640715" lvl="1"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Outstanding loans and borrowings from bank and public institutions Rs.100 </a:t>
            </a:r>
            <a:r>
              <a:rPr lang="en-US" sz="2400" dirty="0" err="1" smtClean="0">
                <a:latin typeface="Arial Unicode MS" pitchFamily="34" charset="-128"/>
                <a:ea typeface="Arial Unicode MS" pitchFamily="34" charset="-128"/>
                <a:cs typeface="Arial Unicode MS" pitchFamily="34" charset="-128"/>
              </a:rPr>
              <a:t>crores</a:t>
            </a:r>
            <a:r>
              <a:rPr lang="en-US" sz="2400" dirty="0" smtClean="0">
                <a:latin typeface="Arial Unicode MS" pitchFamily="34" charset="-128"/>
                <a:ea typeface="Arial Unicode MS" pitchFamily="34" charset="-128"/>
                <a:cs typeface="Arial Unicode MS" pitchFamily="34" charset="-128"/>
              </a:rPr>
              <a:t> or more</a:t>
            </a:r>
          </a:p>
          <a:p>
            <a:pPr marL="640715" lvl="1"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Outstanding deposits : Rs25 </a:t>
            </a:r>
            <a:r>
              <a:rPr lang="en-US" sz="2400" dirty="0" err="1" smtClean="0">
                <a:latin typeface="Arial Unicode MS" pitchFamily="34" charset="-128"/>
                <a:ea typeface="Arial Unicode MS" pitchFamily="34" charset="-128"/>
                <a:cs typeface="Arial Unicode MS" pitchFamily="34" charset="-128"/>
              </a:rPr>
              <a:t>crores</a:t>
            </a:r>
            <a:r>
              <a:rPr lang="en-US" sz="2400" dirty="0" smtClean="0">
                <a:latin typeface="Arial Unicode MS" pitchFamily="34" charset="-128"/>
                <a:ea typeface="Arial Unicode MS" pitchFamily="34" charset="-128"/>
                <a:cs typeface="Arial Unicode MS" pitchFamily="34" charset="-128"/>
              </a:rPr>
              <a:t> or more.</a:t>
            </a:r>
          </a:p>
        </p:txBody>
      </p:sp>
      <p:sp>
        <p:nvSpPr>
          <p:cNvPr id="4" name="Slide Number Placeholder 3"/>
          <p:cNvSpPr>
            <a:spLocks noGrp="1"/>
          </p:cNvSpPr>
          <p:nvPr>
            <p:ph type="sldNum" sz="quarter" idx="12"/>
          </p:nvPr>
        </p:nvSpPr>
        <p:spPr/>
        <p:txBody>
          <a:bodyPr>
            <a:normAutofit fontScale="85000" lnSpcReduction="20000"/>
          </a:bodyPr>
          <a:lstStyle/>
          <a:p>
            <a:pPr>
              <a:defRPr/>
            </a:pPr>
            <a:fld id="{D315984A-2953-44FB-88F8-6A3178A58428}" type="slidenum">
              <a:rPr lang="en-US"/>
              <a:pPr>
                <a:defRPr/>
              </a:pPr>
              <a:t>27</a:t>
            </a:fld>
            <a:endParaRPr lang="en-US"/>
          </a:p>
        </p:txBody>
      </p:sp>
      <p:sp>
        <p:nvSpPr>
          <p:cNvPr id="77829"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534400" cy="731838"/>
          </a:xfrm>
        </p:spPr>
        <p:txBody>
          <a:bodyPr>
            <a:normAutofit fontScale="90000"/>
          </a:bodyPr>
          <a:lstStyle/>
          <a:p>
            <a:pPr eaLnBrk="1" fontAlgn="auto" hangingPunct="1">
              <a:spcAft>
                <a:spcPts val="0"/>
              </a:spcAft>
              <a:defRPr/>
            </a:pPr>
            <a:r>
              <a:rPr lang="en-US" sz="3400" dirty="0" smtClean="0">
                <a:latin typeface="Arial Unicode MS" pitchFamily="34" charset="-128"/>
                <a:ea typeface="Arial Unicode MS" pitchFamily="34" charset="-128"/>
                <a:cs typeface="Arial Unicode MS" pitchFamily="34" charset="-128"/>
              </a:rPr>
              <a:t>Internal Audit</a:t>
            </a:r>
            <a:r>
              <a:rPr lang="en-US" dirty="0"/>
              <a:t/>
            </a:r>
            <a:br>
              <a:rPr lang="en-US" dirty="0"/>
            </a:br>
            <a:endParaRPr lang="en-US" dirty="0"/>
          </a:p>
        </p:txBody>
      </p:sp>
      <p:sp>
        <p:nvSpPr>
          <p:cNvPr id="3" name="Content Placeholder 2"/>
          <p:cNvSpPr>
            <a:spLocks noGrp="1"/>
          </p:cNvSpPr>
          <p:nvPr>
            <p:ph sz="quarter" idx="1"/>
          </p:nvPr>
        </p:nvSpPr>
        <p:spPr>
          <a:xfrm>
            <a:off x="612775" y="1600200"/>
            <a:ext cx="8153400" cy="4495800"/>
          </a:xfrm>
        </p:spPr>
        <p:txBody>
          <a:bodyPr>
            <a:normAutofit lnSpcReduction="10000"/>
          </a:bodyPr>
          <a:lstStyle/>
          <a:p>
            <a:pPr marL="0" indent="0" algn="just" eaLnBrk="1" fontAlgn="auto" hangingPunct="1">
              <a:spcAft>
                <a:spcPts val="0"/>
              </a:spcAft>
              <a:buNone/>
              <a:defRPr/>
            </a:pPr>
            <a:r>
              <a:rPr lang="en-US" sz="2400" dirty="0" smtClean="0">
                <a:latin typeface="Arial Unicode MS" pitchFamily="34" charset="-128"/>
                <a:ea typeface="Arial Unicode MS" pitchFamily="34" charset="-128"/>
                <a:cs typeface="Arial Unicode MS" pitchFamily="34" charset="-128"/>
              </a:rPr>
              <a:t>Eligibility:</a:t>
            </a:r>
          </a:p>
          <a:p>
            <a:pPr marL="320040"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Every private company having turnover of Rs.200 </a:t>
            </a:r>
            <a:r>
              <a:rPr lang="en-US" sz="2400" dirty="0" err="1" smtClean="0">
                <a:latin typeface="Arial Unicode MS" pitchFamily="34" charset="-128"/>
                <a:ea typeface="Arial Unicode MS" pitchFamily="34" charset="-128"/>
                <a:cs typeface="Arial Unicode MS" pitchFamily="34" charset="-128"/>
              </a:rPr>
              <a:t>crores</a:t>
            </a:r>
            <a:r>
              <a:rPr lang="en-US" sz="2400" dirty="0" smtClean="0">
                <a:latin typeface="Arial Unicode MS" pitchFamily="34" charset="-128"/>
                <a:ea typeface="Arial Unicode MS" pitchFamily="34" charset="-128"/>
                <a:cs typeface="Arial Unicode MS" pitchFamily="34" charset="-128"/>
              </a:rPr>
              <a:t> or more</a:t>
            </a:r>
          </a:p>
          <a:p>
            <a:pPr marL="640715" lvl="1" indent="-320040" algn="just" eaLnBrk="1" fontAlgn="auto" hangingPunct="1">
              <a:spcAft>
                <a:spcPts val="0"/>
              </a:spcAft>
              <a:buFont typeface="Wingdings"/>
              <a:buChar char=""/>
              <a:defRPr/>
            </a:pPr>
            <a:r>
              <a:rPr lang="en-US" sz="2100" dirty="0" smtClean="0">
                <a:latin typeface="Arial Unicode MS" pitchFamily="34" charset="-128"/>
                <a:ea typeface="Arial Unicode MS" pitchFamily="34" charset="-128"/>
                <a:cs typeface="Arial Unicode MS" pitchFamily="34" charset="-128"/>
              </a:rPr>
              <a:t>Outstanding loans or borrowing of Rs.100 </a:t>
            </a:r>
            <a:r>
              <a:rPr lang="en-US" sz="2100" dirty="0" err="1" smtClean="0">
                <a:latin typeface="Arial Unicode MS" pitchFamily="34" charset="-128"/>
                <a:ea typeface="Arial Unicode MS" pitchFamily="34" charset="-128"/>
                <a:cs typeface="Arial Unicode MS" pitchFamily="34" charset="-128"/>
              </a:rPr>
              <a:t>crores</a:t>
            </a:r>
            <a:r>
              <a:rPr lang="en-US" sz="2100" dirty="0" smtClean="0">
                <a:latin typeface="Arial Unicode MS" pitchFamily="34" charset="-128"/>
                <a:ea typeface="Arial Unicode MS" pitchFamily="34" charset="-128"/>
                <a:cs typeface="Arial Unicode MS" pitchFamily="34" charset="-128"/>
              </a:rPr>
              <a:t> or more </a:t>
            </a:r>
          </a:p>
          <a:p>
            <a:pPr marL="640715" lvl="1" indent="-320040" algn="just" eaLnBrk="1" fontAlgn="auto" hangingPunct="1">
              <a:spcAft>
                <a:spcPts val="0"/>
              </a:spcAft>
              <a:buFont typeface="Wingdings"/>
              <a:buChar char=""/>
              <a:defRPr/>
            </a:pPr>
            <a:r>
              <a:rPr lang="en-US" sz="2100" dirty="0" smtClean="0">
                <a:latin typeface="Arial Unicode MS" pitchFamily="34" charset="-128"/>
                <a:ea typeface="Arial Unicode MS" pitchFamily="34" charset="-128"/>
                <a:cs typeface="Arial Unicode MS" pitchFamily="34" charset="-128"/>
              </a:rPr>
              <a:t>Transition period : 6 months </a:t>
            </a:r>
            <a:r>
              <a:rPr lang="en-US" sz="2100" dirty="0" err="1" smtClean="0">
                <a:latin typeface="Arial Unicode MS" pitchFamily="34" charset="-128"/>
                <a:ea typeface="Arial Unicode MS" pitchFamily="34" charset="-128"/>
                <a:cs typeface="Arial Unicode MS" pitchFamily="34" charset="-128"/>
              </a:rPr>
              <a:t>w.e.f</a:t>
            </a:r>
            <a:r>
              <a:rPr lang="en-US" sz="2100" dirty="0" smtClean="0">
                <a:latin typeface="Arial Unicode MS" pitchFamily="34" charset="-128"/>
                <a:ea typeface="Arial Unicode MS" pitchFamily="34" charset="-128"/>
                <a:cs typeface="Arial Unicode MS" pitchFamily="34" charset="-128"/>
              </a:rPr>
              <a:t>. 1</a:t>
            </a:r>
            <a:r>
              <a:rPr lang="en-US" sz="2100" baseline="30000" dirty="0" smtClean="0">
                <a:latin typeface="Arial Unicode MS" pitchFamily="34" charset="-128"/>
                <a:ea typeface="Arial Unicode MS" pitchFamily="34" charset="-128"/>
                <a:cs typeface="Arial Unicode MS" pitchFamily="34" charset="-128"/>
              </a:rPr>
              <a:t>st</a:t>
            </a:r>
            <a:r>
              <a:rPr lang="en-US" sz="2100" dirty="0" smtClean="0">
                <a:latin typeface="Arial Unicode MS" pitchFamily="34" charset="-128"/>
                <a:ea typeface="Arial Unicode MS" pitchFamily="34" charset="-128"/>
                <a:cs typeface="Arial Unicode MS" pitchFamily="34" charset="-128"/>
              </a:rPr>
              <a:t> April 2014</a:t>
            </a:r>
          </a:p>
          <a:p>
            <a:pPr marL="320040"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The internal audit may or may not be employee of the company.</a:t>
            </a:r>
          </a:p>
          <a:p>
            <a:pPr marL="320040" indent="-320040" algn="just" eaLnBrk="1" fontAlgn="auto" hangingPunct="1">
              <a:spcAft>
                <a:spcPts val="0"/>
              </a:spcAft>
              <a:buFont typeface="Wingdings"/>
              <a:buChar char=""/>
              <a:defRPr/>
            </a:pPr>
            <a:r>
              <a:rPr lang="en-US" sz="2400" dirty="0" smtClean="0">
                <a:latin typeface="Arial Unicode MS" pitchFamily="34" charset="-128"/>
                <a:ea typeface="Arial Unicode MS" pitchFamily="34" charset="-128"/>
                <a:cs typeface="Arial Unicode MS" pitchFamily="34" charset="-128"/>
              </a:rPr>
              <a:t>Internal auditor shall be chartered accountant or cost accountant for such other professional has to be decided by the Board.  The audit committee shall formulate the scope, official periodicity </a:t>
            </a:r>
            <a:r>
              <a:rPr lang="en-US" sz="2400" smtClean="0">
                <a:latin typeface="Arial Unicode MS" pitchFamily="34" charset="-128"/>
                <a:ea typeface="Arial Unicode MS" pitchFamily="34" charset="-128"/>
                <a:cs typeface="Arial Unicode MS" pitchFamily="34" charset="-128"/>
              </a:rPr>
              <a:t>or methodology for conducting internal audit.</a:t>
            </a: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D315984A-2953-44FB-88F8-6A3178A58428}" type="slidenum">
              <a:rPr lang="en-US"/>
              <a:pPr>
                <a:defRPr/>
              </a:pPr>
              <a:t>28</a:t>
            </a:fld>
            <a:endParaRPr lang="en-US"/>
          </a:p>
        </p:txBody>
      </p:sp>
      <p:sp>
        <p:nvSpPr>
          <p:cNvPr id="77829"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90600"/>
          </a:xfrm>
        </p:spPr>
        <p:txBody>
          <a:bodyPr>
            <a:normAutofit fontScale="90000"/>
          </a:bodyPr>
          <a:lstStyle/>
          <a:p>
            <a:pPr eaLnBrk="1" fontAlgn="auto" hangingPunct="1">
              <a:spcAft>
                <a:spcPts val="0"/>
              </a:spcAft>
              <a:defRPr/>
            </a:pPr>
            <a:r>
              <a:rPr lang="en-US" sz="3600" b="1" dirty="0" smtClean="0">
                <a:latin typeface="Arial Unicode MS" pitchFamily="34" charset="-128"/>
                <a:ea typeface="Arial Unicode MS" pitchFamily="34" charset="-128"/>
                <a:cs typeface="Arial Unicode MS" pitchFamily="34" charset="-128"/>
              </a:rPr>
              <a:t>APPOINTMENT OF AUDITOR </a:t>
            </a:r>
            <a:r>
              <a:rPr lang="en-US" sz="3600" b="1" dirty="0" smtClean="0"/>
              <a:t>(Section139) </a:t>
            </a:r>
            <a:endParaRPr lang="en-US" dirty="0"/>
          </a:p>
        </p:txBody>
      </p:sp>
      <p:sp>
        <p:nvSpPr>
          <p:cNvPr id="3" name="Content Placeholder 2"/>
          <p:cNvSpPr>
            <a:spLocks noGrp="1"/>
          </p:cNvSpPr>
          <p:nvPr>
            <p:ph sz="quarter" idx="1"/>
          </p:nvPr>
        </p:nvSpPr>
        <p:spPr>
          <a:xfrm>
            <a:off x="612775" y="1600200"/>
            <a:ext cx="8153400" cy="4495800"/>
          </a:xfrm>
        </p:spPr>
        <p:txBody>
          <a:bodyPr>
            <a:noAutofit/>
          </a:bodyPr>
          <a:lstStyle/>
          <a:p>
            <a:pPr algn="just" eaLnBrk="1" hangingPunct="1">
              <a:buFont typeface="Wingdings" pitchFamily="2" charset="2"/>
              <a:buNone/>
            </a:pPr>
            <a:r>
              <a:rPr lang="en-US" sz="2800" u="sng" dirty="0" smtClean="0">
                <a:latin typeface="Arial Unicode MS" pitchFamily="34" charset="-128"/>
                <a:ea typeface="Arial Unicode MS" pitchFamily="34" charset="-128"/>
                <a:cs typeface="Arial Unicode MS" pitchFamily="34" charset="-128"/>
              </a:rPr>
              <a:t>Government Companies </a:t>
            </a:r>
            <a:r>
              <a:rPr lang="en-US" sz="2800" dirty="0" smtClean="0">
                <a:latin typeface="Arial Unicode MS" pitchFamily="34" charset="-128"/>
                <a:ea typeface="Arial Unicode MS" pitchFamily="34" charset="-128"/>
                <a:cs typeface="Arial Unicode MS" pitchFamily="34" charset="-128"/>
              </a:rPr>
              <a:t>:-</a:t>
            </a:r>
          </a:p>
          <a:p>
            <a:pPr algn="just" eaLnBrk="1" hangingPunct="1">
              <a:buFont typeface="Wingdings" pitchFamily="2" charset="2"/>
              <a:buNone/>
            </a:pPr>
            <a:endParaRPr lang="en-US" sz="2400" dirty="0" smtClean="0">
              <a:latin typeface="Arial Unicode MS" pitchFamily="34" charset="-128"/>
              <a:ea typeface="Arial Unicode MS" pitchFamily="34" charset="-128"/>
              <a:cs typeface="Arial Unicode MS" pitchFamily="34" charset="-128"/>
            </a:endParaRPr>
          </a:p>
          <a:p>
            <a:pPr algn="just" eaLnBrk="1" hangingPunct="1"/>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059EC5F4-B2B1-46DB-B7F8-C65A6A73B759}" type="slidenum">
              <a:rPr lang="en-US"/>
              <a:pPr>
                <a:defRPr/>
              </a:pPr>
              <a:t>29</a:t>
            </a:fld>
            <a:endParaRPr lang="en-US"/>
          </a:p>
        </p:txBody>
      </p:sp>
      <p:sp>
        <p:nvSpPr>
          <p:cNvPr id="48133"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graphicFrame>
        <p:nvGraphicFramePr>
          <p:cNvPr id="6" name="Table 5"/>
          <p:cNvGraphicFramePr>
            <a:graphicFrameLocks noGrp="1"/>
          </p:cNvGraphicFramePr>
          <p:nvPr/>
        </p:nvGraphicFramePr>
        <p:xfrm>
          <a:off x="685800" y="2438400"/>
          <a:ext cx="7889240" cy="2926080"/>
        </p:xfrm>
        <a:graphic>
          <a:graphicData uri="http://schemas.openxmlformats.org/drawingml/2006/table">
            <a:tbl>
              <a:tblPr firstRow="1" bandRow="1">
                <a:tableStyleId>{2D5ABB26-0587-4C30-8999-92F81FD0307C}</a:tableStyleId>
              </a:tblPr>
              <a:tblGrid>
                <a:gridCol w="2743200"/>
                <a:gridCol w="228600"/>
                <a:gridCol w="116840"/>
                <a:gridCol w="4800600"/>
              </a:tblGrid>
              <a:tr h="370840">
                <a:tc>
                  <a:txBody>
                    <a:bodyPr/>
                    <a:lstStyle/>
                    <a:p>
                      <a:r>
                        <a:rPr lang="en-US" sz="2400" dirty="0" smtClean="0">
                          <a:latin typeface="Arial Unicode MS" pitchFamily="34" charset="-128"/>
                          <a:ea typeface="Arial Unicode MS" pitchFamily="34" charset="-128"/>
                          <a:cs typeface="Arial Unicode MS" pitchFamily="34" charset="-128"/>
                        </a:rPr>
                        <a:t>First Auditor</a:t>
                      </a:r>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a:t>
                      </a:r>
                      <a:endParaRPr lang="en-US" sz="2400" dirty="0">
                        <a:latin typeface="Arial Unicode MS" pitchFamily="34" charset="-128"/>
                        <a:ea typeface="Arial Unicode MS" pitchFamily="34" charset="-128"/>
                        <a:cs typeface="Arial Unicode MS" pitchFamily="34" charset="-128"/>
                      </a:endParaRPr>
                    </a:p>
                  </a:txBody>
                  <a:tcPr/>
                </a:tc>
                <a:tc gridSpan="2">
                  <a:txBody>
                    <a:bodyPr/>
                    <a:lstStyle/>
                    <a:p>
                      <a:r>
                        <a:rPr lang="en-US" sz="2400" dirty="0" smtClean="0">
                          <a:latin typeface="Arial Unicode MS" pitchFamily="34" charset="-128"/>
                          <a:ea typeface="Arial Unicode MS" pitchFamily="34" charset="-128"/>
                          <a:cs typeface="Arial Unicode MS" pitchFamily="34" charset="-128"/>
                        </a:rPr>
                        <a:t>By C&amp;AG within 60 days from the date of incorporation</a:t>
                      </a:r>
                      <a:endParaRPr lang="en-US" sz="2400" dirty="0">
                        <a:latin typeface="Arial Unicode MS" pitchFamily="34" charset="-128"/>
                        <a:ea typeface="Arial Unicode MS" pitchFamily="34" charset="-128"/>
                        <a:cs typeface="Arial Unicode MS" pitchFamily="34" charset="-128"/>
                      </a:endParaRPr>
                    </a:p>
                  </a:txBody>
                  <a:tcPr/>
                </a:tc>
                <a:tc hMerge="1">
                  <a:txBody>
                    <a:bodyPr/>
                    <a:lstStyle/>
                    <a:p>
                      <a:endParaRPr lang="en-US"/>
                    </a:p>
                  </a:txBody>
                  <a:tcPr/>
                </a:tc>
              </a:tr>
              <a:tr h="370840">
                <a:tc gridSpan="4">
                  <a:txBody>
                    <a:bodyPr/>
                    <a:lstStyle/>
                    <a:p>
                      <a:endParaRPr lang="en-US" sz="2400" dirty="0" smtClean="0">
                        <a:latin typeface="Arial Unicode MS" pitchFamily="34" charset="-128"/>
                        <a:ea typeface="Arial Unicode MS" pitchFamily="34" charset="-128"/>
                        <a:cs typeface="Arial Unicode MS" pitchFamily="34" charset="-128"/>
                      </a:endParaRPr>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Arial Unicode MS" pitchFamily="34" charset="-128"/>
                          <a:ea typeface="Arial Unicode MS" pitchFamily="34" charset="-128"/>
                          <a:cs typeface="Arial Unicode MS" pitchFamily="34" charset="-128"/>
                        </a:rPr>
                        <a:t>If not appointed</a:t>
                      </a:r>
                    </a:p>
                    <a:p>
                      <a:r>
                        <a:rPr lang="en-US" sz="2400" dirty="0" smtClean="0">
                          <a:latin typeface="Arial Unicode MS" pitchFamily="34" charset="-128"/>
                          <a:ea typeface="Arial Unicode MS" pitchFamily="34" charset="-128"/>
                          <a:cs typeface="Arial Unicode MS" pitchFamily="34" charset="-128"/>
                        </a:rPr>
                        <a:t>by C&amp;</a:t>
                      </a:r>
                      <a:r>
                        <a:rPr lang="en-US" sz="2400" baseline="0" dirty="0" smtClean="0">
                          <a:latin typeface="Arial Unicode MS" pitchFamily="34" charset="-128"/>
                          <a:ea typeface="Arial Unicode MS" pitchFamily="34" charset="-128"/>
                          <a:cs typeface="Arial Unicode MS" pitchFamily="34" charset="-128"/>
                        </a:rPr>
                        <a:t>AG</a:t>
                      </a:r>
                      <a:endParaRPr lang="en-US" sz="2400" dirty="0">
                        <a:latin typeface="Arial Unicode MS" pitchFamily="34" charset="-128"/>
                        <a:ea typeface="Arial Unicode MS" pitchFamily="34" charset="-128"/>
                        <a:cs typeface="Arial Unicode MS" pitchFamily="34" charset="-128"/>
                      </a:endParaRPr>
                    </a:p>
                  </a:txBody>
                  <a:tcPr/>
                </a:tc>
                <a:tc gridSpan="2">
                  <a:txBody>
                    <a:bodyPr/>
                    <a:lstStyle/>
                    <a:p>
                      <a:r>
                        <a:rPr lang="en-US" sz="2400" dirty="0" smtClean="0">
                          <a:latin typeface="Arial Unicode MS" pitchFamily="34" charset="-128"/>
                          <a:ea typeface="Arial Unicode MS" pitchFamily="34" charset="-128"/>
                          <a:cs typeface="Arial Unicode MS" pitchFamily="34" charset="-128"/>
                        </a:rPr>
                        <a:t>:</a:t>
                      </a:r>
                      <a:endParaRPr lang="en-US" sz="2400" dirty="0">
                        <a:latin typeface="Arial Unicode MS" pitchFamily="34" charset="-128"/>
                        <a:ea typeface="Arial Unicode MS" pitchFamily="34" charset="-128"/>
                        <a:cs typeface="Arial Unicode MS" pitchFamily="34" charset="-128"/>
                      </a:endParaRPr>
                    </a:p>
                  </a:txBody>
                  <a:tcPr/>
                </a:tc>
                <a:tc hMerge="1">
                  <a:txBody>
                    <a:bodyPr/>
                    <a:lstStyle/>
                    <a:p>
                      <a:endParaRPr lang="en-US"/>
                    </a:p>
                  </a:txBody>
                  <a:tcPr/>
                </a:tc>
                <a:tc>
                  <a:txBody>
                    <a:bodyPr/>
                    <a:lstStyle/>
                    <a:p>
                      <a:r>
                        <a:rPr lang="en-US" sz="2400" dirty="0" smtClean="0">
                          <a:latin typeface="Arial Unicode MS" pitchFamily="34" charset="-128"/>
                          <a:ea typeface="Arial Unicode MS" pitchFamily="34" charset="-128"/>
                          <a:cs typeface="Arial Unicode MS" pitchFamily="34" charset="-128"/>
                        </a:rPr>
                        <a:t>By board within</a:t>
                      </a:r>
                      <a:r>
                        <a:rPr lang="en-US" sz="2400" baseline="0" dirty="0" smtClean="0">
                          <a:latin typeface="Arial Unicode MS" pitchFamily="34" charset="-128"/>
                          <a:ea typeface="Arial Unicode MS" pitchFamily="34" charset="-128"/>
                          <a:cs typeface="Arial Unicode MS" pitchFamily="34" charset="-128"/>
                        </a:rPr>
                        <a:t> next 30 days</a:t>
                      </a:r>
                    </a:p>
                    <a:p>
                      <a:endParaRPr lang="en-US" sz="2400" dirty="0">
                        <a:latin typeface="Arial Unicode MS" pitchFamily="34" charset="-128"/>
                        <a:ea typeface="Arial Unicode MS" pitchFamily="34" charset="-128"/>
                        <a:cs typeface="Arial Unicode MS" pitchFamily="34" charset="-128"/>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Arial Unicode MS" pitchFamily="34" charset="-128"/>
                          <a:ea typeface="Arial Unicode MS" pitchFamily="34" charset="-128"/>
                          <a:cs typeface="Arial Unicode MS" pitchFamily="34" charset="-128"/>
                        </a:rPr>
                        <a:t>If not appointed</a:t>
                      </a:r>
                    </a:p>
                    <a:p>
                      <a:r>
                        <a:rPr lang="en-US" sz="2400" dirty="0" smtClean="0">
                          <a:latin typeface="Arial Unicode MS" pitchFamily="34" charset="-128"/>
                          <a:ea typeface="Arial Unicode MS" pitchFamily="34" charset="-128"/>
                          <a:cs typeface="Arial Unicode MS" pitchFamily="34" charset="-128"/>
                        </a:rPr>
                        <a:t>By Board</a:t>
                      </a:r>
                      <a:endParaRPr lang="en-US" sz="2400" dirty="0">
                        <a:latin typeface="Arial Unicode MS" pitchFamily="34" charset="-128"/>
                        <a:ea typeface="Arial Unicode MS" pitchFamily="34" charset="-128"/>
                        <a:cs typeface="Arial Unicode MS" pitchFamily="34" charset="-128"/>
                      </a:endParaRPr>
                    </a:p>
                  </a:txBody>
                  <a:tcPr/>
                </a:tc>
                <a:tc gridSpan="2">
                  <a:txBody>
                    <a:bodyPr/>
                    <a:lstStyle/>
                    <a:p>
                      <a:r>
                        <a:rPr lang="en-US" sz="2400" dirty="0" smtClean="0">
                          <a:latin typeface="Arial Unicode MS" pitchFamily="34" charset="-128"/>
                          <a:ea typeface="Arial Unicode MS" pitchFamily="34" charset="-128"/>
                          <a:cs typeface="Arial Unicode MS" pitchFamily="34" charset="-128"/>
                        </a:rPr>
                        <a:t>:</a:t>
                      </a:r>
                      <a:endParaRPr lang="en-US" sz="2400" dirty="0">
                        <a:latin typeface="Arial Unicode MS" pitchFamily="34" charset="-128"/>
                        <a:ea typeface="Arial Unicode MS" pitchFamily="34" charset="-128"/>
                        <a:cs typeface="Arial Unicode MS" pitchFamily="34" charset="-128"/>
                      </a:endParaRPr>
                    </a:p>
                  </a:txBody>
                  <a:tcPr/>
                </a:tc>
                <a:tc hMerge="1">
                  <a:txBody>
                    <a:bodyPr/>
                    <a:lstStyle/>
                    <a:p>
                      <a:endParaRPr lang="en-US"/>
                    </a:p>
                  </a:txBody>
                  <a:tcPr/>
                </a:tc>
                <a:tc>
                  <a:txBody>
                    <a:bodyPr/>
                    <a:lstStyle/>
                    <a:p>
                      <a:r>
                        <a:rPr lang="en-US" sz="2400" dirty="0" smtClean="0">
                          <a:latin typeface="Arial Unicode MS" pitchFamily="34" charset="-128"/>
                          <a:ea typeface="Arial Unicode MS" pitchFamily="34" charset="-128"/>
                          <a:cs typeface="Arial Unicode MS" pitchFamily="34" charset="-128"/>
                        </a:rPr>
                        <a:t>By members</a:t>
                      </a:r>
                      <a:r>
                        <a:rPr lang="en-US" sz="2400" baseline="0" dirty="0" smtClean="0">
                          <a:latin typeface="Arial Unicode MS" pitchFamily="34" charset="-128"/>
                          <a:ea typeface="Arial Unicode MS" pitchFamily="34" charset="-128"/>
                          <a:cs typeface="Arial Unicode MS" pitchFamily="34" charset="-128"/>
                        </a:rPr>
                        <a:t> within next 90 days</a:t>
                      </a:r>
                      <a:endParaRPr lang="en-US" sz="2400" dirty="0">
                        <a:latin typeface="Arial Unicode MS" pitchFamily="34" charset="-128"/>
                        <a:ea typeface="Arial Unicode MS" pitchFamily="34" charset="-128"/>
                        <a:cs typeface="Arial Unicode MS" pitchFamily="34" charset="-128"/>
                      </a:endParaRPr>
                    </a:p>
                  </a:txBody>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Books of Accounts</a:t>
            </a:r>
            <a:endParaRPr lang="en-US" dirty="0"/>
          </a:p>
        </p:txBody>
      </p:sp>
      <p:sp>
        <p:nvSpPr>
          <p:cNvPr id="3" name="Content Placeholder 2"/>
          <p:cNvSpPr>
            <a:spLocks noGrp="1"/>
          </p:cNvSpPr>
          <p:nvPr>
            <p:ph sz="quarter" idx="1"/>
          </p:nvPr>
        </p:nvSpPr>
        <p:spPr/>
        <p:txBody>
          <a:bodyPr/>
          <a:lstStyle/>
          <a:p>
            <a:pPr>
              <a:buNone/>
            </a:pPr>
            <a:r>
              <a:rPr lang="en-US" dirty="0" smtClean="0"/>
              <a:t>To be prepared &amp; kept at  the registered office.</a:t>
            </a:r>
          </a:p>
          <a:p>
            <a:r>
              <a:rPr lang="en-US" dirty="0" smtClean="0"/>
              <a:t>  Books of Accounts,</a:t>
            </a:r>
          </a:p>
          <a:p>
            <a:r>
              <a:rPr lang="en-US" dirty="0" smtClean="0"/>
              <a:t>  Other relevant books and papers and</a:t>
            </a:r>
          </a:p>
          <a:p>
            <a:r>
              <a:rPr lang="en-US" dirty="0" smtClean="0"/>
              <a:t>  Financial Statement</a:t>
            </a:r>
          </a:p>
          <a:p>
            <a:r>
              <a:rPr lang="en-US" dirty="0" smtClean="0"/>
              <a:t>  For every Financial year</a:t>
            </a:r>
          </a:p>
          <a:p>
            <a:r>
              <a:rPr lang="en-US" dirty="0" smtClean="0"/>
              <a:t>  On accrual basis</a:t>
            </a:r>
          </a:p>
          <a:p>
            <a:r>
              <a:rPr lang="en-US" dirty="0" smtClean="0"/>
              <a:t>  on double entry system</a:t>
            </a:r>
          </a:p>
          <a:p>
            <a:endParaRPr lang="en-US" dirty="0"/>
          </a:p>
        </p:txBody>
      </p:sp>
      <p:sp>
        <p:nvSpPr>
          <p:cNvPr id="4" name="Footer Placeholder 3"/>
          <p:cNvSpPr>
            <a:spLocks noGrp="1"/>
          </p:cNvSpPr>
          <p:nvPr>
            <p:ph type="ftr" sz="quarter" idx="11"/>
          </p:nvPr>
        </p:nvSpPr>
        <p:spPr/>
        <p:txBody>
          <a:bodyPr/>
          <a:lstStyle/>
          <a:p>
            <a:pPr>
              <a:defRPr/>
            </a:pPr>
            <a:r>
              <a:rPr lang="en-US" smtClean="0"/>
              <a:t>SAXENA &amp; SAXENA</a:t>
            </a:r>
            <a:endParaRPr lang="en-US"/>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457200" y="381000"/>
            <a:ext cx="8229600" cy="914400"/>
          </a:xfrm>
        </p:spPr>
        <p:txBody>
          <a:bodyPr/>
          <a:lstStyle/>
          <a:p>
            <a:pPr eaLnBrk="1" hangingPunct="1"/>
            <a:r>
              <a:rPr lang="en-US" sz="3600" b="1" dirty="0" smtClean="0"/>
              <a:t>AUDIT &amp; AUDITORS </a:t>
            </a:r>
            <a:r>
              <a:rPr lang="en-US" sz="3600" dirty="0" smtClean="0"/>
              <a:t/>
            </a:r>
            <a:br>
              <a:rPr lang="en-US" sz="3600" dirty="0" smtClean="0"/>
            </a:br>
            <a:endParaRPr lang="en-US" sz="3600" dirty="0" smtClean="0"/>
          </a:p>
        </p:txBody>
      </p:sp>
      <p:sp>
        <p:nvSpPr>
          <p:cNvPr id="3" name="Content Placeholder 2"/>
          <p:cNvSpPr>
            <a:spLocks noGrp="1"/>
          </p:cNvSpPr>
          <p:nvPr>
            <p:ph sz="quarter" idx="1"/>
          </p:nvPr>
        </p:nvSpPr>
        <p:spPr>
          <a:xfrm>
            <a:off x="612775" y="1600200"/>
            <a:ext cx="8153400" cy="4648200"/>
          </a:xfrm>
        </p:spPr>
        <p:txBody>
          <a:bodyPr>
            <a:noAutofit/>
          </a:bodyPr>
          <a:lstStyle/>
          <a:p>
            <a:pPr algn="just" eaLnBrk="1" hangingPunct="1">
              <a:lnSpc>
                <a:spcPct val="80000"/>
              </a:lnSpc>
              <a:buFont typeface="Wingdings" pitchFamily="2" charset="2"/>
              <a:buNone/>
            </a:pPr>
            <a:r>
              <a:rPr lang="en-US" sz="2800" u="sng" dirty="0" smtClean="0">
                <a:latin typeface="Arial Unicode MS" pitchFamily="34" charset="-128"/>
                <a:ea typeface="Arial Unicode MS" pitchFamily="34" charset="-128"/>
                <a:cs typeface="Arial Unicode MS" pitchFamily="34" charset="-128"/>
              </a:rPr>
              <a:t>Other than Government Companies :</a:t>
            </a:r>
            <a:r>
              <a:rPr lang="en-US" sz="2800" dirty="0" smtClean="0">
                <a:latin typeface="Arial Unicode MS" pitchFamily="34" charset="-128"/>
                <a:ea typeface="Arial Unicode MS" pitchFamily="34" charset="-128"/>
                <a:cs typeface="Arial Unicode MS" pitchFamily="34" charset="-128"/>
              </a:rPr>
              <a:t>-</a:t>
            </a:r>
          </a:p>
          <a:p>
            <a:pPr algn="just" eaLnBrk="1" hangingPunct="1">
              <a:lnSpc>
                <a:spcPct val="80000"/>
              </a:lnSpc>
              <a:buFont typeface="Wingdings" pitchFamily="2" charset="2"/>
              <a:buNone/>
            </a:pPr>
            <a:endParaRPr lang="en-US" sz="2400" dirty="0" smtClean="0">
              <a:latin typeface="Arial Unicode MS" pitchFamily="34" charset="-128"/>
              <a:ea typeface="Arial Unicode MS" pitchFamily="34" charset="-128"/>
              <a:cs typeface="Arial Unicode MS" pitchFamily="34" charset="-128"/>
            </a:endParaRPr>
          </a:p>
          <a:p>
            <a:pPr algn="just" eaLnBrk="1" hangingPunct="1">
              <a:lnSpc>
                <a:spcPct val="80000"/>
              </a:lnSpc>
              <a:buNone/>
            </a:pPr>
            <a:endParaRPr lang="en-US" sz="2400" dirty="0" smtClean="0">
              <a:latin typeface="Arial Unicode MS" pitchFamily="34" charset="-128"/>
              <a:ea typeface="Arial Unicode MS" pitchFamily="34" charset="-128"/>
              <a:cs typeface="Arial Unicode MS" pitchFamily="34" charset="-128"/>
            </a:endParaRPr>
          </a:p>
          <a:p>
            <a:pPr algn="just" eaLnBrk="1" hangingPunct="1">
              <a:lnSpc>
                <a:spcPct val="80000"/>
              </a:lnSpc>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0950C039-0520-40F9-9209-97815E6DF5BE}" type="slidenum">
              <a:rPr lang="en-US"/>
              <a:pPr>
                <a:defRPr/>
              </a:pPr>
              <a:t>30</a:t>
            </a:fld>
            <a:endParaRPr lang="en-US"/>
          </a:p>
        </p:txBody>
      </p:sp>
      <p:sp>
        <p:nvSpPr>
          <p:cNvPr id="49157"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graphicFrame>
        <p:nvGraphicFramePr>
          <p:cNvPr id="6" name="Table 5"/>
          <p:cNvGraphicFramePr>
            <a:graphicFrameLocks noGrp="1"/>
          </p:cNvGraphicFramePr>
          <p:nvPr/>
        </p:nvGraphicFramePr>
        <p:xfrm>
          <a:off x="685800" y="2438400"/>
          <a:ext cx="7848600" cy="2468880"/>
        </p:xfrm>
        <a:graphic>
          <a:graphicData uri="http://schemas.openxmlformats.org/drawingml/2006/table">
            <a:tbl>
              <a:tblPr firstRow="1" bandRow="1">
                <a:tableStyleId>{2D5ABB26-0587-4C30-8999-92F81FD0307C}</a:tableStyleId>
              </a:tblPr>
              <a:tblGrid>
                <a:gridCol w="2590800"/>
                <a:gridCol w="304800"/>
                <a:gridCol w="4953000"/>
              </a:tblGrid>
              <a:tr h="370840">
                <a:tc>
                  <a:txBody>
                    <a:bodyPr/>
                    <a:lstStyle/>
                    <a:p>
                      <a:r>
                        <a:rPr lang="en-US" sz="2400" dirty="0" smtClean="0">
                          <a:latin typeface="Arial Unicode MS" pitchFamily="34" charset="-128"/>
                          <a:ea typeface="Arial Unicode MS" pitchFamily="34" charset="-128"/>
                          <a:cs typeface="Arial Unicode MS" pitchFamily="34" charset="-128"/>
                        </a:rPr>
                        <a:t>First Auditor</a:t>
                      </a:r>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a:t>
                      </a:r>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By board within 30 days from the date of incorporation</a:t>
                      </a:r>
                      <a:r>
                        <a:rPr lang="en-US" sz="2400" baseline="0" dirty="0" smtClean="0">
                          <a:latin typeface="Arial Unicode MS" pitchFamily="34" charset="-128"/>
                          <a:ea typeface="Arial Unicode MS" pitchFamily="34" charset="-128"/>
                          <a:cs typeface="Arial Unicode MS" pitchFamily="34" charset="-128"/>
                        </a:rPr>
                        <a:t> </a:t>
                      </a:r>
                    </a:p>
                    <a:p>
                      <a:endParaRPr lang="en-US" sz="2400" dirty="0">
                        <a:latin typeface="Arial Unicode MS" pitchFamily="34" charset="-128"/>
                        <a:ea typeface="Arial Unicode MS" pitchFamily="34" charset="-128"/>
                        <a:cs typeface="Arial Unicode MS" pitchFamily="34" charset="-128"/>
                      </a:endParaRPr>
                    </a:p>
                  </a:txBody>
                  <a:tcPr/>
                </a:tc>
              </a:tr>
              <a:tr h="370840">
                <a:tc>
                  <a:txBody>
                    <a:bodyPr/>
                    <a:lstStyle/>
                    <a:p>
                      <a:r>
                        <a:rPr lang="en-US" sz="2400" dirty="0" smtClean="0">
                          <a:latin typeface="Arial Unicode MS" pitchFamily="34" charset="-128"/>
                          <a:ea typeface="Arial Unicode MS" pitchFamily="34" charset="-128"/>
                          <a:cs typeface="Arial Unicode MS" pitchFamily="34" charset="-128"/>
                        </a:rPr>
                        <a:t>If not by Board</a:t>
                      </a:r>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a:t>
                      </a:r>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By members within next 90 days in EOGM.</a:t>
                      </a:r>
                      <a:endParaRPr lang="en-US" sz="2400" dirty="0">
                        <a:latin typeface="Arial Unicode MS" pitchFamily="34" charset="-128"/>
                        <a:ea typeface="Arial Unicode MS" pitchFamily="34" charset="-128"/>
                        <a:cs typeface="Arial Unicode MS" pitchFamily="34" charset="-128"/>
                      </a:endParaRPr>
                    </a:p>
                  </a:txBody>
                  <a:tcPr/>
                </a:tc>
              </a:tr>
              <a:tr h="370840">
                <a:tc>
                  <a:txBody>
                    <a:bodyPr/>
                    <a:lstStyle/>
                    <a:p>
                      <a:endParaRPr lang="en-US" sz="2400" dirty="0">
                        <a:latin typeface="Arial Unicode MS" pitchFamily="34" charset="-128"/>
                        <a:ea typeface="Arial Unicode MS" pitchFamily="34" charset="-128"/>
                        <a:cs typeface="Arial Unicode MS" pitchFamily="34" charset="-128"/>
                      </a:endParaRPr>
                    </a:p>
                  </a:txBody>
                  <a:tcPr/>
                </a:tc>
                <a:tc>
                  <a:txBody>
                    <a:bodyPr/>
                    <a:lstStyle/>
                    <a:p>
                      <a:endParaRPr lang="en-US" sz="2400" dirty="0">
                        <a:latin typeface="Arial Unicode MS" pitchFamily="34" charset="-128"/>
                        <a:ea typeface="Arial Unicode MS" pitchFamily="34" charset="-128"/>
                        <a:cs typeface="Arial Unicode MS" pitchFamily="34" charset="-128"/>
                      </a:endParaRPr>
                    </a:p>
                  </a:txBody>
                  <a:tcPr/>
                </a:tc>
                <a:tc>
                  <a:txBody>
                    <a:bodyPr/>
                    <a:lstStyle/>
                    <a:p>
                      <a:endParaRPr lang="en-US" sz="2400" dirty="0">
                        <a:latin typeface="Arial Unicode MS" pitchFamily="34" charset="-128"/>
                        <a:ea typeface="Arial Unicode MS" pitchFamily="34" charset="-128"/>
                        <a:cs typeface="Arial Unicode MS" pitchFamily="34" charset="-128"/>
                      </a:endParaRPr>
                    </a:p>
                  </a:txBody>
                  <a:tcPr/>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457200" y="381000"/>
            <a:ext cx="8229600" cy="914400"/>
          </a:xfrm>
        </p:spPr>
        <p:txBody>
          <a:bodyPr/>
          <a:lstStyle/>
          <a:p>
            <a:pPr eaLnBrk="1" hangingPunct="1"/>
            <a:r>
              <a:rPr lang="en-US" sz="3600" b="1" dirty="0" smtClean="0"/>
              <a:t>AUDIT &amp; AUDITORS </a:t>
            </a:r>
            <a:r>
              <a:rPr lang="en-US" sz="3600" dirty="0" smtClean="0"/>
              <a:t/>
            </a:r>
            <a:br>
              <a:rPr lang="en-US" sz="3600" dirty="0" smtClean="0"/>
            </a:br>
            <a:endParaRPr lang="en-US" sz="3600" dirty="0" smtClean="0"/>
          </a:p>
        </p:txBody>
      </p:sp>
      <p:sp>
        <p:nvSpPr>
          <p:cNvPr id="3" name="Content Placeholder 2"/>
          <p:cNvSpPr>
            <a:spLocks noGrp="1"/>
          </p:cNvSpPr>
          <p:nvPr>
            <p:ph sz="quarter" idx="1"/>
          </p:nvPr>
        </p:nvSpPr>
        <p:spPr>
          <a:xfrm>
            <a:off x="381000" y="1600200"/>
            <a:ext cx="8385175" cy="4648200"/>
          </a:xfrm>
        </p:spPr>
        <p:txBody>
          <a:bodyPr>
            <a:noAutofit/>
          </a:bodyPr>
          <a:lstStyle/>
          <a:p>
            <a:pPr algn="just" eaLnBrk="1" hangingPunct="1">
              <a:lnSpc>
                <a:spcPct val="80000"/>
              </a:lnSpc>
            </a:pPr>
            <a:r>
              <a:rPr lang="en-US" sz="2800" dirty="0" smtClean="0">
                <a:latin typeface="Arial Unicode MS" pitchFamily="34" charset="-128"/>
                <a:ea typeface="Arial Unicode MS" pitchFamily="34" charset="-128"/>
                <a:cs typeface="Arial Unicode MS" pitchFamily="34" charset="-128"/>
              </a:rPr>
              <a:t>First auditor shall hold office till the conclusion of first AGM.  </a:t>
            </a:r>
          </a:p>
          <a:p>
            <a:pPr algn="just" eaLnBrk="1" hangingPunct="1">
              <a:lnSpc>
                <a:spcPct val="80000"/>
              </a:lnSpc>
            </a:pPr>
            <a:r>
              <a:rPr lang="en-US" sz="2800" dirty="0" smtClean="0">
                <a:latin typeface="Arial Unicode MS" pitchFamily="34" charset="-128"/>
                <a:ea typeface="Arial Unicode MS" pitchFamily="34" charset="-128"/>
                <a:cs typeface="Arial Unicode MS" pitchFamily="34" charset="-128"/>
              </a:rPr>
              <a:t>In first AGM auditor shall be appointed till the conclusion of 6</a:t>
            </a:r>
            <a:r>
              <a:rPr lang="en-US" sz="2800" baseline="30000" dirty="0" smtClean="0">
                <a:latin typeface="Arial Unicode MS" pitchFamily="34" charset="-128"/>
                <a:ea typeface="Arial Unicode MS" pitchFamily="34" charset="-128"/>
                <a:cs typeface="Arial Unicode MS" pitchFamily="34" charset="-128"/>
              </a:rPr>
              <a:t>th</a:t>
            </a:r>
            <a:r>
              <a:rPr lang="en-US" sz="2800" dirty="0" smtClean="0">
                <a:latin typeface="Arial Unicode MS" pitchFamily="34" charset="-128"/>
                <a:ea typeface="Arial Unicode MS" pitchFamily="34" charset="-128"/>
                <a:cs typeface="Arial Unicode MS" pitchFamily="34" charset="-128"/>
              </a:rPr>
              <a:t> Annual General Meeting and </a:t>
            </a:r>
          </a:p>
          <a:p>
            <a:pPr algn="just" eaLnBrk="1" hangingPunct="1">
              <a:lnSpc>
                <a:spcPct val="80000"/>
              </a:lnSpc>
            </a:pPr>
            <a:r>
              <a:rPr lang="en-US" sz="2800" dirty="0" smtClean="0">
                <a:latin typeface="Arial Unicode MS" pitchFamily="34" charset="-128"/>
                <a:ea typeface="Arial Unicode MS" pitchFamily="34" charset="-128"/>
                <a:cs typeface="Arial Unicode MS" pitchFamily="34" charset="-128"/>
              </a:rPr>
              <a:t>Thereafter every 6</a:t>
            </a:r>
            <a:r>
              <a:rPr lang="en-US" sz="2800" baseline="30000" dirty="0" smtClean="0">
                <a:latin typeface="Arial Unicode MS" pitchFamily="34" charset="-128"/>
                <a:ea typeface="Arial Unicode MS" pitchFamily="34" charset="-128"/>
                <a:cs typeface="Arial Unicode MS" pitchFamily="34" charset="-128"/>
              </a:rPr>
              <a:t>th</a:t>
            </a:r>
            <a:r>
              <a:rPr lang="en-US" sz="2800" dirty="0" smtClean="0">
                <a:latin typeface="Arial Unicode MS" pitchFamily="34" charset="-128"/>
                <a:ea typeface="Arial Unicode MS" pitchFamily="34" charset="-128"/>
                <a:cs typeface="Arial Unicode MS" pitchFamily="34" charset="-128"/>
              </a:rPr>
              <a:t> AGM. </a:t>
            </a:r>
          </a:p>
          <a:p>
            <a:pPr algn="just" eaLnBrk="1" hangingPunct="1">
              <a:lnSpc>
                <a:spcPct val="80000"/>
              </a:lnSpc>
            </a:pPr>
            <a:r>
              <a:rPr lang="en-US" sz="2800" dirty="0" smtClean="0">
                <a:latin typeface="Arial Unicode MS" pitchFamily="34" charset="-128"/>
                <a:ea typeface="Arial Unicode MS" pitchFamily="34" charset="-128"/>
                <a:cs typeface="Arial Unicode MS" pitchFamily="34" charset="-128"/>
              </a:rPr>
              <a:t>However, appointment shall be ratified in each AGM.  </a:t>
            </a:r>
          </a:p>
          <a:p>
            <a:pPr algn="just" eaLnBrk="1" hangingPunct="1">
              <a:lnSpc>
                <a:spcPct val="80000"/>
              </a:lnSpc>
            </a:pPr>
            <a:r>
              <a:rPr lang="en-US" sz="2800" dirty="0" smtClean="0">
                <a:latin typeface="Arial Unicode MS" pitchFamily="34" charset="-128"/>
                <a:ea typeface="Arial Unicode MS" pitchFamily="34" charset="-128"/>
                <a:cs typeface="Arial Unicode MS" pitchFamily="34" charset="-128"/>
              </a:rPr>
              <a:t>If not ratified BOD shall appoint another auditor after following due procedure.</a:t>
            </a:r>
          </a:p>
          <a:p>
            <a:pPr algn="just" eaLnBrk="1" hangingPunct="1">
              <a:lnSpc>
                <a:spcPct val="80000"/>
              </a:lnSpc>
            </a:pPr>
            <a:r>
              <a:rPr lang="en-US" sz="2800" dirty="0" smtClean="0">
                <a:latin typeface="Arial Unicode MS" pitchFamily="34" charset="-128"/>
                <a:ea typeface="Arial Unicode MS" pitchFamily="34" charset="-128"/>
                <a:cs typeface="Arial Unicode MS" pitchFamily="34" charset="-128"/>
              </a:rPr>
              <a:t>The company shall inform to the Auditor and shall also file notice within 15 days to ROC.</a:t>
            </a:r>
          </a:p>
          <a:p>
            <a:pPr algn="just" eaLnBrk="1" hangingPunct="1">
              <a:lnSpc>
                <a:spcPct val="80000"/>
              </a:lnSpc>
            </a:pPr>
            <a:endParaRPr lang="en-US" sz="2800" dirty="0" smtClean="0">
              <a:latin typeface="Arial Unicode MS" pitchFamily="34" charset="-128"/>
              <a:ea typeface="Arial Unicode MS" pitchFamily="34" charset="-128"/>
              <a:cs typeface="Arial Unicode MS" pitchFamily="34" charset="-128"/>
            </a:endParaRPr>
          </a:p>
          <a:p>
            <a:pPr algn="just" eaLnBrk="1" hangingPunct="1">
              <a:lnSpc>
                <a:spcPct val="80000"/>
              </a:lnSpc>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0950C039-0520-40F9-9209-97815E6DF5BE}" type="slidenum">
              <a:rPr lang="en-US"/>
              <a:pPr>
                <a:defRPr/>
              </a:pPr>
              <a:t>31</a:t>
            </a:fld>
            <a:endParaRPr lang="en-US"/>
          </a:p>
        </p:txBody>
      </p:sp>
      <p:sp>
        <p:nvSpPr>
          <p:cNvPr id="49157"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457200" y="381000"/>
            <a:ext cx="8229600" cy="914400"/>
          </a:xfrm>
        </p:spPr>
        <p:txBody>
          <a:bodyPr/>
          <a:lstStyle/>
          <a:p>
            <a:pPr eaLnBrk="1" hangingPunct="1"/>
            <a:r>
              <a:rPr lang="en-US" sz="3600" b="1" dirty="0" smtClean="0"/>
              <a:t>AUDIT &amp; AUDITORS </a:t>
            </a:r>
            <a:r>
              <a:rPr lang="en-US" sz="3600" dirty="0" smtClean="0"/>
              <a:t/>
            </a:r>
            <a:br>
              <a:rPr lang="en-US" sz="3600" dirty="0" smtClean="0"/>
            </a:br>
            <a:endParaRPr lang="en-US" sz="3600" dirty="0" smtClean="0"/>
          </a:p>
        </p:txBody>
      </p:sp>
      <p:sp>
        <p:nvSpPr>
          <p:cNvPr id="3" name="Content Placeholder 2"/>
          <p:cNvSpPr>
            <a:spLocks noGrp="1"/>
          </p:cNvSpPr>
          <p:nvPr>
            <p:ph sz="quarter" idx="1"/>
          </p:nvPr>
        </p:nvSpPr>
        <p:spPr>
          <a:xfrm>
            <a:off x="612775" y="1600200"/>
            <a:ext cx="8153400" cy="4648200"/>
          </a:xfrm>
        </p:spPr>
        <p:txBody>
          <a:bodyPr>
            <a:noAutofit/>
          </a:bodyPr>
          <a:lstStyle/>
          <a:p>
            <a:pPr algn="just" eaLnBrk="1" hangingPunct="1">
              <a:lnSpc>
                <a:spcPct val="80000"/>
              </a:lnSpc>
              <a:buFont typeface="Wingdings" pitchFamily="2" charset="2"/>
              <a:buNone/>
            </a:pPr>
            <a:r>
              <a:rPr lang="en-US" sz="2400" dirty="0" smtClean="0">
                <a:latin typeface="Arial Unicode MS" pitchFamily="34" charset="-128"/>
                <a:ea typeface="Arial Unicode MS" pitchFamily="34" charset="-128"/>
                <a:cs typeface="Arial Unicode MS" pitchFamily="34" charset="-128"/>
              </a:rPr>
              <a:t>Before appointment is made:</a:t>
            </a:r>
          </a:p>
          <a:p>
            <a:pPr algn="just" eaLnBrk="1" hangingPunct="1">
              <a:lnSpc>
                <a:spcPct val="80000"/>
              </a:lnSpc>
              <a:buFont typeface="Wingdings" pitchFamily="2" charset="2"/>
              <a:buNone/>
            </a:pPr>
            <a:endParaRPr lang="en-US" sz="2400" dirty="0" smtClean="0">
              <a:latin typeface="Arial Unicode MS" pitchFamily="34" charset="-128"/>
              <a:ea typeface="Arial Unicode MS" pitchFamily="34" charset="-128"/>
              <a:cs typeface="Arial Unicode MS" pitchFamily="34" charset="-128"/>
            </a:endParaRPr>
          </a:p>
          <a:p>
            <a:pPr algn="just" eaLnBrk="1" hangingPunct="1">
              <a:lnSpc>
                <a:spcPct val="80000"/>
              </a:lnSpc>
            </a:pPr>
            <a:r>
              <a:rPr lang="en-US" sz="2400" dirty="0" smtClean="0">
                <a:latin typeface="Arial Unicode MS" pitchFamily="34" charset="-128"/>
                <a:ea typeface="Arial Unicode MS" pitchFamily="34" charset="-128"/>
                <a:cs typeface="Arial Unicode MS" pitchFamily="34" charset="-128"/>
              </a:rPr>
              <a:t>Written consent of auditor.  </a:t>
            </a:r>
          </a:p>
          <a:p>
            <a:pPr algn="just" eaLnBrk="1" hangingPunct="1">
              <a:lnSpc>
                <a:spcPct val="80000"/>
              </a:lnSpc>
            </a:pPr>
            <a:endParaRPr lang="en-US" sz="2400" dirty="0" smtClean="0">
              <a:latin typeface="Arial Unicode MS" pitchFamily="34" charset="-128"/>
              <a:ea typeface="Arial Unicode MS" pitchFamily="34" charset="-128"/>
              <a:cs typeface="Arial Unicode MS" pitchFamily="34" charset="-128"/>
            </a:endParaRPr>
          </a:p>
          <a:p>
            <a:pPr algn="just" eaLnBrk="1" hangingPunct="1">
              <a:lnSpc>
                <a:spcPct val="80000"/>
              </a:lnSpc>
            </a:pPr>
            <a:r>
              <a:rPr lang="en-US" sz="2400" dirty="0" smtClean="0">
                <a:latin typeface="Arial Unicode MS" pitchFamily="34" charset="-128"/>
                <a:ea typeface="Arial Unicode MS" pitchFamily="34" charset="-128"/>
                <a:cs typeface="Arial Unicode MS" pitchFamily="34" charset="-128"/>
              </a:rPr>
              <a:t>Obtain a certificate specifying :</a:t>
            </a:r>
          </a:p>
          <a:p>
            <a:pPr algn="just" eaLnBrk="1" hangingPunct="1">
              <a:lnSpc>
                <a:spcPct val="80000"/>
              </a:lnSpc>
            </a:pPr>
            <a:endParaRPr lang="en-US" sz="2400" dirty="0" smtClean="0">
              <a:latin typeface="Arial Unicode MS" pitchFamily="34" charset="-128"/>
              <a:ea typeface="Arial Unicode MS" pitchFamily="34" charset="-128"/>
              <a:cs typeface="Arial Unicode MS" pitchFamily="34" charset="-128"/>
            </a:endParaRPr>
          </a:p>
          <a:p>
            <a:pPr marL="566738" indent="-334963" algn="just" eaLnBrk="1" hangingPunct="1">
              <a:lnSpc>
                <a:spcPct val="80000"/>
              </a:lnSpc>
              <a:buAutoNum type="alphaLcParenR"/>
            </a:pPr>
            <a:r>
              <a:rPr lang="en-US" sz="2400" dirty="0" smtClean="0">
                <a:latin typeface="Arial Unicode MS" pitchFamily="34" charset="-128"/>
                <a:ea typeface="Arial Unicode MS" pitchFamily="34" charset="-128"/>
                <a:cs typeface="Arial Unicode MS" pitchFamily="34" charset="-128"/>
              </a:rPr>
              <a:t>Appointment if made shall be in accordance with the conditions as may be prescribed.</a:t>
            </a:r>
          </a:p>
          <a:p>
            <a:pPr marL="566738" indent="-334963" algn="just" eaLnBrk="1" hangingPunct="1">
              <a:lnSpc>
                <a:spcPct val="80000"/>
              </a:lnSpc>
              <a:buAutoNum type="alphaLcParenR"/>
            </a:pPr>
            <a:endParaRPr lang="en-US" sz="2400" dirty="0" smtClean="0">
              <a:latin typeface="Arial Unicode MS" pitchFamily="34" charset="-128"/>
              <a:ea typeface="Arial Unicode MS" pitchFamily="34" charset="-128"/>
              <a:cs typeface="Arial Unicode MS" pitchFamily="34" charset="-128"/>
            </a:endParaRPr>
          </a:p>
          <a:p>
            <a:pPr marL="566738" indent="-334963" algn="just" eaLnBrk="1" hangingPunct="1">
              <a:lnSpc>
                <a:spcPct val="80000"/>
              </a:lnSpc>
              <a:buAutoNum type="alphaLcParenR"/>
            </a:pPr>
            <a:r>
              <a:rPr lang="en-US" sz="2400" dirty="0" smtClean="0">
                <a:latin typeface="Arial Unicode MS" pitchFamily="34" charset="-128"/>
                <a:ea typeface="Arial Unicode MS" pitchFamily="34" charset="-128"/>
                <a:cs typeface="Arial Unicode MS" pitchFamily="34" charset="-128"/>
              </a:rPr>
              <a:t>Appointment shall be in accordance with section 141.</a:t>
            </a:r>
          </a:p>
          <a:p>
            <a:pPr algn="just" eaLnBrk="1" hangingPunct="1">
              <a:lnSpc>
                <a:spcPct val="80000"/>
              </a:lnSpc>
            </a:pPr>
            <a:endParaRPr lang="en-US" sz="2400" dirty="0" smtClean="0">
              <a:latin typeface="Arial Unicode MS" pitchFamily="34" charset="-128"/>
              <a:ea typeface="Arial Unicode MS" pitchFamily="34" charset="-128"/>
              <a:cs typeface="Arial Unicode MS" pitchFamily="34" charset="-128"/>
            </a:endParaRPr>
          </a:p>
          <a:p>
            <a:pPr algn="just" eaLnBrk="1" hangingPunct="1">
              <a:lnSpc>
                <a:spcPct val="80000"/>
              </a:lnSpc>
            </a:pPr>
            <a:endParaRPr lang="en-US" sz="2400" dirty="0" smtClean="0">
              <a:latin typeface="Arial Unicode MS" pitchFamily="34" charset="-128"/>
              <a:ea typeface="Arial Unicode MS" pitchFamily="34" charset="-128"/>
              <a:cs typeface="Arial Unicode MS" pitchFamily="34" charset="-128"/>
            </a:endParaRPr>
          </a:p>
          <a:p>
            <a:pPr algn="just" eaLnBrk="1" hangingPunct="1">
              <a:lnSpc>
                <a:spcPct val="80000"/>
              </a:lnSpc>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0950C039-0520-40F9-9209-97815E6DF5BE}" type="slidenum">
              <a:rPr lang="en-US"/>
              <a:pPr>
                <a:defRPr/>
              </a:pPr>
              <a:t>32</a:t>
            </a:fld>
            <a:endParaRPr lang="en-US"/>
          </a:p>
        </p:txBody>
      </p:sp>
      <p:sp>
        <p:nvSpPr>
          <p:cNvPr id="49157"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533400"/>
            <a:ext cx="8153400" cy="685800"/>
          </a:xfrm>
        </p:spPr>
        <p:txBody>
          <a:bodyPr>
            <a:normAutofit fontScale="90000"/>
          </a:bodyPr>
          <a:lstStyle/>
          <a:p>
            <a:pPr eaLnBrk="1" fontAlgn="auto" hangingPunct="1">
              <a:spcAft>
                <a:spcPts val="0"/>
              </a:spcAft>
              <a:defRPr/>
            </a:pPr>
            <a:r>
              <a:rPr lang="en-US" b="1" dirty="0" smtClean="0"/>
              <a:t>CASUAL VACANCY</a:t>
            </a:r>
            <a:endParaRPr lang="en-US" dirty="0"/>
          </a:p>
        </p:txBody>
      </p:sp>
      <p:sp>
        <p:nvSpPr>
          <p:cNvPr id="3" name="Content Placeholder 2"/>
          <p:cNvSpPr>
            <a:spLocks noGrp="1"/>
          </p:cNvSpPr>
          <p:nvPr>
            <p:ph sz="quarter" idx="1"/>
          </p:nvPr>
        </p:nvSpPr>
        <p:spPr>
          <a:xfrm>
            <a:off x="304800" y="1600200"/>
            <a:ext cx="8534400" cy="4724400"/>
          </a:xfrm>
        </p:spPr>
        <p:txBody>
          <a:bodyPr>
            <a:normAutofit fontScale="92500"/>
          </a:bodyPr>
          <a:lstStyle/>
          <a:p>
            <a:pPr marL="0" indent="0" algn="just" eaLnBrk="1" hangingPunct="1">
              <a:lnSpc>
                <a:spcPct val="80000"/>
              </a:lnSpc>
              <a:buFont typeface="Wingdings" pitchFamily="2" charset="2"/>
              <a:buNone/>
            </a:pPr>
            <a:r>
              <a:rPr lang="en-US" sz="2400" u="sng" dirty="0" smtClean="0">
                <a:latin typeface="Arial Unicode MS" pitchFamily="34" charset="-128"/>
                <a:ea typeface="Arial Unicode MS" pitchFamily="34" charset="-128"/>
                <a:cs typeface="Arial Unicode MS" pitchFamily="34" charset="-128"/>
              </a:rPr>
              <a:t>Government company:- </a:t>
            </a:r>
          </a:p>
          <a:p>
            <a:pPr marL="320675" lvl="1" indent="0" algn="just" eaLnBrk="1" hangingPunct="1">
              <a:lnSpc>
                <a:spcPct val="80000"/>
              </a:lnSpc>
              <a:buFont typeface="Wingdings" pitchFamily="2" charset="2"/>
              <a:buChar char="Ø"/>
            </a:pPr>
            <a:r>
              <a:rPr lang="en-US" sz="2400" dirty="0" smtClean="0">
                <a:latin typeface="Arial Unicode MS" pitchFamily="34" charset="-128"/>
                <a:ea typeface="Arial Unicode MS" pitchFamily="34" charset="-128"/>
                <a:cs typeface="Arial Unicode MS" pitchFamily="34" charset="-128"/>
              </a:rPr>
              <a:t>To be filled by CAG within 30 days</a:t>
            </a:r>
          </a:p>
          <a:p>
            <a:pPr marL="320675" lvl="1" indent="0" algn="just" eaLnBrk="1" hangingPunct="1">
              <a:lnSpc>
                <a:spcPct val="80000"/>
              </a:lnSpc>
              <a:buFont typeface="Wingdings" pitchFamily="2" charset="2"/>
              <a:buChar char="Ø"/>
            </a:pPr>
            <a:r>
              <a:rPr lang="en-US" sz="2400" dirty="0" smtClean="0">
                <a:latin typeface="Arial Unicode MS" pitchFamily="34" charset="-128"/>
                <a:ea typeface="Arial Unicode MS" pitchFamily="34" charset="-128"/>
                <a:cs typeface="Arial Unicode MS" pitchFamily="34" charset="-128"/>
              </a:rPr>
              <a:t>If not by CAG then Board shall fill within next 30 days </a:t>
            </a:r>
          </a:p>
          <a:p>
            <a:pPr marL="0" indent="0" algn="just" eaLnBrk="1" hangingPunct="1">
              <a:lnSpc>
                <a:spcPct val="80000"/>
              </a:lnSpc>
              <a:buFont typeface="Wingdings" pitchFamily="2" charset="2"/>
              <a:buNone/>
            </a:pPr>
            <a:endParaRPr lang="en-US" sz="2400" dirty="0" smtClean="0">
              <a:latin typeface="Arial Unicode MS" pitchFamily="34" charset="-128"/>
              <a:ea typeface="Arial Unicode MS" pitchFamily="34" charset="-128"/>
              <a:cs typeface="Arial Unicode MS" pitchFamily="34" charset="-128"/>
            </a:endParaRPr>
          </a:p>
          <a:p>
            <a:pPr marL="0" indent="0" algn="just" eaLnBrk="1" hangingPunct="1">
              <a:lnSpc>
                <a:spcPct val="80000"/>
              </a:lnSpc>
              <a:buNone/>
            </a:pPr>
            <a:r>
              <a:rPr lang="en-US" sz="2400" u="sng" dirty="0" smtClean="0">
                <a:latin typeface="Arial Unicode MS" pitchFamily="34" charset="-128"/>
                <a:ea typeface="Arial Unicode MS" pitchFamily="34" charset="-128"/>
                <a:cs typeface="Arial Unicode MS" pitchFamily="34" charset="-128"/>
              </a:rPr>
              <a:t>Other than Government companies:-</a:t>
            </a:r>
          </a:p>
          <a:p>
            <a:pPr marL="508000" lvl="1" indent="-187325" algn="just" eaLnBrk="1" hangingPunct="1">
              <a:lnSpc>
                <a:spcPct val="80000"/>
              </a:lnSpc>
              <a:buFont typeface="Wingdings" pitchFamily="2" charset="2"/>
              <a:buChar char="Ø"/>
            </a:pPr>
            <a:r>
              <a:rPr lang="en-US" sz="2400" dirty="0" smtClean="0">
                <a:latin typeface="Arial Unicode MS" pitchFamily="34" charset="-128"/>
                <a:ea typeface="Arial Unicode MS" pitchFamily="34" charset="-128"/>
                <a:cs typeface="Arial Unicode MS" pitchFamily="34" charset="-128"/>
              </a:rPr>
              <a:t>By the Board within 30 days, </a:t>
            </a:r>
          </a:p>
          <a:p>
            <a:pPr marL="508000" lvl="1" indent="-187325" algn="just" eaLnBrk="1" hangingPunct="1">
              <a:lnSpc>
                <a:spcPct val="80000"/>
              </a:lnSpc>
              <a:buFont typeface="Wingdings" pitchFamily="2" charset="2"/>
              <a:buChar char="Ø"/>
            </a:pPr>
            <a:r>
              <a:rPr lang="en-US" sz="2400" dirty="0" smtClean="0">
                <a:latin typeface="Arial Unicode MS" pitchFamily="34" charset="-128"/>
                <a:ea typeface="Arial Unicode MS" pitchFamily="34" charset="-128"/>
                <a:cs typeface="Arial Unicode MS" pitchFamily="34" charset="-128"/>
              </a:rPr>
              <a:t>if cause is  resignation then also approved by shareholders </a:t>
            </a:r>
            <a:r>
              <a:rPr lang="en-US" sz="2400" b="1" dirty="0" smtClean="0">
                <a:latin typeface="Arial Unicode MS" pitchFamily="34" charset="-128"/>
                <a:ea typeface="Arial Unicode MS" pitchFamily="34" charset="-128"/>
                <a:cs typeface="Arial Unicode MS" pitchFamily="34" charset="-128"/>
              </a:rPr>
              <a:t>within three months </a:t>
            </a:r>
            <a:r>
              <a:rPr lang="en-US" sz="2400" dirty="0" smtClean="0">
                <a:latin typeface="Arial Unicode MS" pitchFamily="34" charset="-128"/>
                <a:ea typeface="Arial Unicode MS" pitchFamily="34" charset="-128"/>
                <a:cs typeface="Arial Unicode MS" pitchFamily="34" charset="-128"/>
              </a:rPr>
              <a:t>from the recommendation of the Board.</a:t>
            </a:r>
          </a:p>
          <a:p>
            <a:pPr marL="508000" lvl="1" indent="-187325" algn="just" eaLnBrk="1" hangingPunct="1">
              <a:lnSpc>
                <a:spcPct val="80000"/>
              </a:lnSpc>
              <a:buFont typeface="Wingdings" pitchFamily="2" charset="2"/>
              <a:buChar char="Ø"/>
            </a:pPr>
            <a:r>
              <a:rPr lang="en-US" sz="2400" dirty="0" smtClean="0">
                <a:latin typeface="Arial Unicode MS" pitchFamily="34" charset="-128"/>
                <a:ea typeface="Arial Unicode MS" pitchFamily="34" charset="-128"/>
                <a:cs typeface="Arial Unicode MS" pitchFamily="34" charset="-128"/>
              </a:rPr>
              <a:t>The Auditor appointed to fill casual vacancy shall hold office till conclusion of next AGM.</a:t>
            </a:r>
          </a:p>
          <a:p>
            <a:pPr marL="0" indent="0" algn="just" eaLnBrk="1" hangingPunct="1">
              <a:lnSpc>
                <a:spcPct val="80000"/>
              </a:lnSpc>
              <a:buNone/>
            </a:pPr>
            <a:endParaRPr lang="en-US" sz="2400" dirty="0" smtClean="0">
              <a:latin typeface="Arial Unicode MS" pitchFamily="34" charset="-128"/>
              <a:ea typeface="Arial Unicode MS" pitchFamily="34" charset="-128"/>
              <a:cs typeface="Arial Unicode MS" pitchFamily="34" charset="-128"/>
            </a:endParaRPr>
          </a:p>
          <a:p>
            <a:pPr marL="0" indent="0" algn="just" eaLnBrk="1" hangingPunct="1">
              <a:lnSpc>
                <a:spcPct val="80000"/>
              </a:lnSpc>
              <a:buNone/>
            </a:pPr>
            <a:r>
              <a:rPr lang="en-US" sz="2400" b="1" u="sng" dirty="0" smtClean="0">
                <a:latin typeface="Arial Unicode MS" pitchFamily="34" charset="-128"/>
                <a:ea typeface="Arial Unicode MS" pitchFamily="34" charset="-128"/>
                <a:cs typeface="Arial Unicode MS" pitchFamily="34" charset="-128"/>
              </a:rPr>
              <a:t>Important note</a:t>
            </a:r>
            <a:r>
              <a:rPr lang="en-US" sz="2400" b="1" dirty="0" smtClean="0">
                <a:latin typeface="Arial Unicode MS" pitchFamily="34" charset="-128"/>
                <a:ea typeface="Arial Unicode MS" pitchFamily="34" charset="-128"/>
                <a:cs typeface="Arial Unicode MS" pitchFamily="34" charset="-128"/>
              </a:rPr>
              <a:t>:- </a:t>
            </a:r>
          </a:p>
          <a:p>
            <a:pPr marL="0" indent="0" algn="just" eaLnBrk="1" hangingPunct="1">
              <a:lnSpc>
                <a:spcPct val="80000"/>
              </a:lnSpc>
              <a:buNone/>
            </a:pPr>
            <a:r>
              <a:rPr lang="en-US" sz="2400" dirty="0" smtClean="0">
                <a:latin typeface="Arial Unicode MS" pitchFamily="34" charset="-128"/>
                <a:ea typeface="Arial Unicode MS" pitchFamily="34" charset="-128"/>
                <a:cs typeface="Arial Unicode MS" pitchFamily="34" charset="-128"/>
              </a:rPr>
              <a:t>If in any AGM no auditor is appointed or reappointed, the existing auditor shall continue.(Section 139(10))</a:t>
            </a:r>
          </a:p>
          <a:p>
            <a:pPr marL="0" indent="0" algn="just" eaLnBrk="1" hangingPunct="1">
              <a:lnSpc>
                <a:spcPct val="80000"/>
              </a:lnSpc>
              <a:buFont typeface="Wingdings" pitchFamily="2" charset="2"/>
              <a:buNone/>
            </a:pPr>
            <a:endParaRPr lang="en-US" sz="2400" dirty="0" smtClean="0">
              <a:latin typeface="Arial Unicode MS" pitchFamily="34" charset="-128"/>
              <a:ea typeface="Arial Unicode MS" pitchFamily="34" charset="-128"/>
              <a:cs typeface="Arial Unicode MS" pitchFamily="34" charset="-128"/>
            </a:endParaRPr>
          </a:p>
          <a:p>
            <a:pPr marL="0" indent="0" algn="just" eaLnBrk="1" hangingPunct="1">
              <a:lnSpc>
                <a:spcPct val="80000"/>
              </a:lnSpc>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10314BE6-E1D9-4F87-B8C3-BF4B5B02099B}" type="slidenum">
              <a:rPr lang="en-US"/>
              <a:pPr>
                <a:defRPr/>
              </a:pPr>
              <a:t>33</a:t>
            </a:fld>
            <a:endParaRPr lang="en-US"/>
          </a:p>
        </p:txBody>
      </p:sp>
      <p:sp>
        <p:nvSpPr>
          <p:cNvPr id="51205"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533400"/>
            <a:ext cx="8153400" cy="685800"/>
          </a:xfrm>
        </p:spPr>
        <p:txBody>
          <a:bodyPr>
            <a:normAutofit fontScale="90000"/>
          </a:bodyPr>
          <a:lstStyle/>
          <a:p>
            <a:pPr eaLnBrk="1" fontAlgn="auto" hangingPunct="1">
              <a:spcAft>
                <a:spcPts val="0"/>
              </a:spcAft>
              <a:defRPr/>
            </a:pPr>
            <a:r>
              <a:rPr lang="en-US" b="1" dirty="0" smtClean="0"/>
              <a:t>Reappointment of Auditor</a:t>
            </a:r>
            <a:endParaRPr lang="en-US" dirty="0"/>
          </a:p>
        </p:txBody>
      </p:sp>
      <p:sp>
        <p:nvSpPr>
          <p:cNvPr id="3" name="Content Placeholder 2"/>
          <p:cNvSpPr>
            <a:spLocks noGrp="1"/>
          </p:cNvSpPr>
          <p:nvPr>
            <p:ph sz="quarter" idx="1"/>
          </p:nvPr>
        </p:nvSpPr>
        <p:spPr>
          <a:xfrm>
            <a:off x="304800" y="1600200"/>
            <a:ext cx="8534400" cy="4724400"/>
          </a:xfrm>
        </p:spPr>
        <p:txBody>
          <a:bodyPr>
            <a:normAutofit/>
          </a:bodyPr>
          <a:lstStyle/>
          <a:p>
            <a:pPr marL="0" indent="0" algn="just" eaLnBrk="1" hangingPunct="1">
              <a:lnSpc>
                <a:spcPct val="80000"/>
              </a:lnSpc>
              <a:buFont typeface="Wingdings" pitchFamily="2" charset="2"/>
              <a:buNone/>
            </a:pPr>
            <a:r>
              <a:rPr lang="en-US" sz="2400" u="sng" dirty="0" smtClean="0">
                <a:latin typeface="Arial Unicode MS" pitchFamily="34" charset="-128"/>
                <a:ea typeface="Arial Unicode MS" pitchFamily="34" charset="-128"/>
                <a:cs typeface="Arial Unicode MS" pitchFamily="34" charset="-128"/>
              </a:rPr>
              <a:t>Auditor can be re-appointed:-</a:t>
            </a:r>
          </a:p>
          <a:p>
            <a:pPr marL="320675" lvl="1" indent="0" algn="just" eaLnBrk="1" hangingPunct="1">
              <a:lnSpc>
                <a:spcPct val="80000"/>
              </a:lnSpc>
              <a:buFont typeface="Wingdings" pitchFamily="2" charset="2"/>
              <a:buChar char="Ø"/>
            </a:pPr>
            <a:r>
              <a:rPr lang="en-US" sz="2400" dirty="0" smtClean="0">
                <a:latin typeface="Arial Unicode MS" pitchFamily="34" charset="-128"/>
                <a:ea typeface="Arial Unicode MS" pitchFamily="34" charset="-128"/>
                <a:cs typeface="Arial Unicode MS" pitchFamily="34" charset="-128"/>
              </a:rPr>
              <a:t> If he is not disqualified for re-appointment.</a:t>
            </a:r>
          </a:p>
          <a:p>
            <a:pPr marL="566738" lvl="1" indent="-246063" algn="just" eaLnBrk="1" hangingPunct="1">
              <a:lnSpc>
                <a:spcPct val="80000"/>
              </a:lnSpc>
              <a:buFont typeface="Wingdings" pitchFamily="2" charset="2"/>
              <a:buChar char="Ø"/>
            </a:pPr>
            <a:r>
              <a:rPr lang="en-US" sz="2400" dirty="0" smtClean="0">
                <a:latin typeface="Arial Unicode MS" pitchFamily="34" charset="-128"/>
                <a:ea typeface="Arial Unicode MS" pitchFamily="34" charset="-128"/>
                <a:cs typeface="Arial Unicode MS" pitchFamily="34" charset="-128"/>
              </a:rPr>
              <a:t>he has not given notice of his unwillingness.</a:t>
            </a:r>
          </a:p>
          <a:p>
            <a:pPr marL="566738" lvl="1" indent="-246063" algn="just" eaLnBrk="1" hangingPunct="1">
              <a:lnSpc>
                <a:spcPct val="80000"/>
              </a:lnSpc>
              <a:buFont typeface="Wingdings" pitchFamily="2" charset="2"/>
              <a:buChar char="Ø"/>
            </a:pPr>
            <a:r>
              <a:rPr lang="en-US" sz="2400" dirty="0" smtClean="0">
                <a:latin typeface="Arial Unicode MS" pitchFamily="34" charset="-128"/>
                <a:ea typeface="Arial Unicode MS" pitchFamily="34" charset="-128"/>
                <a:cs typeface="Arial Unicode MS" pitchFamily="34" charset="-128"/>
              </a:rPr>
              <a:t>Special Resolution is not passed that he shall not be appointed. </a:t>
            </a:r>
          </a:p>
          <a:p>
            <a:pPr marL="566738" lvl="1" indent="-246063" algn="just" eaLnBrk="1" hangingPunct="1">
              <a:lnSpc>
                <a:spcPct val="80000"/>
              </a:lnSpc>
              <a:buNone/>
            </a:pPr>
            <a:endParaRPr lang="en-US" sz="2400" dirty="0" smtClean="0">
              <a:latin typeface="Arial Unicode MS" pitchFamily="34" charset="-128"/>
              <a:ea typeface="Arial Unicode MS" pitchFamily="34" charset="-128"/>
              <a:cs typeface="Arial Unicode MS" pitchFamily="34" charset="-128"/>
            </a:endParaRPr>
          </a:p>
          <a:p>
            <a:pPr marL="231775" lvl="1" indent="0" algn="just" eaLnBrk="1" hangingPunct="1">
              <a:lnSpc>
                <a:spcPct val="80000"/>
              </a:lnSpc>
              <a:buNone/>
            </a:pPr>
            <a:r>
              <a:rPr lang="en-US" sz="2400" dirty="0" smtClean="0">
                <a:latin typeface="Arial Unicode MS" pitchFamily="34" charset="-128"/>
                <a:ea typeface="Arial Unicode MS" pitchFamily="34" charset="-128"/>
                <a:cs typeface="Arial Unicode MS" pitchFamily="34" charset="-128"/>
              </a:rPr>
              <a:t>Where Audit Committee is in place recommendation of committee shall be taken into account. </a:t>
            </a:r>
          </a:p>
          <a:p>
            <a:pPr marL="0" indent="0" algn="just" eaLnBrk="1" hangingPunct="1">
              <a:lnSpc>
                <a:spcPct val="80000"/>
              </a:lnSpc>
              <a:buFont typeface="Wingdings" pitchFamily="2" charset="2"/>
              <a:buNone/>
            </a:pPr>
            <a:endParaRPr lang="en-US" sz="2400" dirty="0" smtClean="0">
              <a:latin typeface="Arial Unicode MS" pitchFamily="34" charset="-128"/>
              <a:ea typeface="Arial Unicode MS" pitchFamily="34" charset="-128"/>
              <a:cs typeface="Arial Unicode MS" pitchFamily="34" charset="-128"/>
            </a:endParaRPr>
          </a:p>
          <a:p>
            <a:pPr marL="0" indent="0" algn="just" eaLnBrk="1" hangingPunct="1">
              <a:lnSpc>
                <a:spcPct val="80000"/>
              </a:lnSpc>
              <a:buFont typeface="Wingdings" pitchFamily="2" charset="2"/>
              <a:buNone/>
            </a:pPr>
            <a:endParaRPr lang="en-US" sz="2400" dirty="0" smtClean="0">
              <a:latin typeface="Arial Unicode MS" pitchFamily="34" charset="-128"/>
              <a:ea typeface="Arial Unicode MS" pitchFamily="34" charset="-128"/>
              <a:cs typeface="Arial Unicode MS" pitchFamily="34" charset="-128"/>
            </a:endParaRPr>
          </a:p>
          <a:p>
            <a:pPr marL="0" indent="0" algn="just" eaLnBrk="1" hangingPunct="1">
              <a:lnSpc>
                <a:spcPct val="80000"/>
              </a:lnSpc>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10314BE6-E1D9-4F87-B8C3-BF4B5B02099B}" type="slidenum">
              <a:rPr lang="en-US"/>
              <a:pPr>
                <a:defRPr/>
              </a:pPr>
              <a:t>34</a:t>
            </a:fld>
            <a:endParaRPr lang="en-US"/>
          </a:p>
        </p:txBody>
      </p:sp>
      <p:sp>
        <p:nvSpPr>
          <p:cNvPr id="51205"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normAutofit fontScale="90000"/>
          </a:bodyPr>
          <a:lstStyle/>
          <a:p>
            <a:pPr eaLnBrk="1" fontAlgn="auto" hangingPunct="1">
              <a:spcAft>
                <a:spcPts val="0"/>
              </a:spcAft>
              <a:defRPr/>
            </a:pPr>
            <a:r>
              <a:rPr lang="en-US" sz="3600" dirty="0" smtClean="0"/>
              <a:t>MANDATORY ROTATION OF AUDITORS </a:t>
            </a:r>
            <a:br>
              <a:rPr lang="en-US" sz="3600" dirty="0" smtClean="0"/>
            </a:br>
            <a:r>
              <a:rPr lang="en-US" sz="3600" dirty="0" smtClean="0"/>
              <a:t>(Section 139 (2))</a:t>
            </a:r>
            <a:endParaRPr lang="en-US" dirty="0"/>
          </a:p>
        </p:txBody>
      </p:sp>
      <p:sp>
        <p:nvSpPr>
          <p:cNvPr id="3" name="Content Placeholder 2"/>
          <p:cNvSpPr>
            <a:spLocks noGrp="1"/>
          </p:cNvSpPr>
          <p:nvPr>
            <p:ph sz="quarter" idx="1"/>
          </p:nvPr>
        </p:nvSpPr>
        <p:spPr>
          <a:xfrm>
            <a:off x="381000" y="1752600"/>
            <a:ext cx="8534400" cy="4876800"/>
          </a:xfrm>
        </p:spPr>
        <p:txBody>
          <a:bodyPr>
            <a:normAutofit/>
          </a:bodyPr>
          <a:lstStyle/>
          <a:p>
            <a:pPr marL="290513" indent="-290513" algn="just" eaLnBrk="1" hangingPunct="1">
              <a:lnSpc>
                <a:spcPct val="80000"/>
              </a:lnSpc>
              <a:buFont typeface="Wingdings" pitchFamily="2" charset="2"/>
              <a:buChar char="q"/>
            </a:pPr>
            <a:r>
              <a:rPr lang="en-US" sz="2800" dirty="0" smtClean="0">
                <a:latin typeface="Arial Unicode MS" pitchFamily="34" charset="-128"/>
                <a:ea typeface="Arial Unicode MS" pitchFamily="34" charset="-128"/>
                <a:cs typeface="Arial Unicode MS" pitchFamily="34" charset="-128"/>
              </a:rPr>
              <a:t>No listed company or any other class of company as may be prescribed shall appoint or re-appoint its auditor.</a:t>
            </a:r>
          </a:p>
          <a:p>
            <a:pPr marL="290513" indent="-290513" algn="just" eaLnBrk="1" hangingPunct="1">
              <a:lnSpc>
                <a:spcPct val="80000"/>
              </a:lnSpc>
              <a:buFont typeface="Wingdings" pitchFamily="2" charset="2"/>
              <a:buChar char="q"/>
            </a:pPr>
            <a:endParaRPr lang="en-US" sz="2800" dirty="0" smtClean="0">
              <a:latin typeface="Arial Unicode MS" pitchFamily="34" charset="-128"/>
              <a:ea typeface="Arial Unicode MS" pitchFamily="34" charset="-128"/>
              <a:cs typeface="Arial Unicode MS" pitchFamily="34" charset="-128"/>
            </a:endParaRPr>
          </a:p>
          <a:p>
            <a:pPr marL="290513" indent="-290513" algn="just" eaLnBrk="1" hangingPunct="1">
              <a:lnSpc>
                <a:spcPct val="80000"/>
              </a:lnSpc>
            </a:pPr>
            <a:r>
              <a:rPr lang="en-US" sz="2800" dirty="0" smtClean="0">
                <a:latin typeface="Arial Unicode MS" pitchFamily="34" charset="-128"/>
                <a:ea typeface="Arial Unicode MS" pitchFamily="34" charset="-128"/>
                <a:cs typeface="Arial Unicode MS" pitchFamily="34" charset="-128"/>
              </a:rPr>
              <a:t>In case of individual – for more than one term of 5 consecutive years.</a:t>
            </a:r>
          </a:p>
          <a:p>
            <a:pPr marL="290513" indent="-290513" algn="just" eaLnBrk="1" hangingPunct="1">
              <a:lnSpc>
                <a:spcPct val="80000"/>
              </a:lnSpc>
            </a:pPr>
            <a:endParaRPr lang="en-US" sz="2800" dirty="0" smtClean="0">
              <a:latin typeface="Arial Unicode MS" pitchFamily="34" charset="-128"/>
              <a:ea typeface="Arial Unicode MS" pitchFamily="34" charset="-128"/>
              <a:cs typeface="Arial Unicode MS" pitchFamily="34" charset="-128"/>
            </a:endParaRPr>
          </a:p>
          <a:p>
            <a:pPr marL="290513" indent="-290513" algn="just" eaLnBrk="1" hangingPunct="1">
              <a:lnSpc>
                <a:spcPct val="80000"/>
              </a:lnSpc>
            </a:pPr>
            <a:r>
              <a:rPr lang="en-US" sz="2800" dirty="0" smtClean="0">
                <a:latin typeface="Arial Unicode MS" pitchFamily="34" charset="-128"/>
                <a:ea typeface="Arial Unicode MS" pitchFamily="34" charset="-128"/>
                <a:cs typeface="Arial Unicode MS" pitchFamily="34" charset="-128"/>
              </a:rPr>
              <a:t>In case of firm – for more than 2 terms of 5 consecutive years. </a:t>
            </a:r>
          </a:p>
          <a:p>
            <a:pPr marL="0" indent="0" algn="just" eaLnBrk="1" hangingPunct="1">
              <a:lnSpc>
                <a:spcPct val="80000"/>
              </a:lnSpc>
              <a:buNone/>
            </a:pPr>
            <a:endParaRPr lang="en-US" sz="2800" dirty="0" smtClean="0">
              <a:latin typeface="Arial Unicode MS" pitchFamily="34" charset="-128"/>
              <a:ea typeface="Arial Unicode MS" pitchFamily="34" charset="-128"/>
              <a:cs typeface="Arial Unicode MS" pitchFamily="34" charset="-128"/>
            </a:endParaRPr>
          </a:p>
          <a:p>
            <a:pPr marL="0" indent="0" algn="just" eaLnBrk="1" hangingPunct="1">
              <a:lnSpc>
                <a:spcPct val="80000"/>
              </a:lnSpc>
              <a:buNone/>
            </a:pPr>
            <a:endParaRPr lang="en-US" sz="2800" dirty="0" smtClean="0">
              <a:latin typeface="Arial Unicode MS" pitchFamily="34" charset="-128"/>
              <a:ea typeface="Arial Unicode MS" pitchFamily="34" charset="-128"/>
              <a:cs typeface="Arial Unicode MS" pitchFamily="34" charset="-128"/>
            </a:endParaRPr>
          </a:p>
          <a:p>
            <a:pPr marL="727075" lvl="1" indent="-406400" algn="just" eaLnBrk="1" hangingPunct="1">
              <a:lnSpc>
                <a:spcPct val="80000"/>
              </a:lnSpc>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0BEAF1F9-F25F-4932-8916-1A14A1936A3E}" type="slidenum">
              <a:rPr lang="en-US"/>
              <a:pPr>
                <a:defRPr/>
              </a:pPr>
              <a:t>35</a:t>
            </a:fld>
            <a:endParaRPr lang="en-US"/>
          </a:p>
        </p:txBody>
      </p:sp>
      <p:sp>
        <p:nvSpPr>
          <p:cNvPr id="50181"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normAutofit fontScale="90000"/>
          </a:bodyPr>
          <a:lstStyle/>
          <a:p>
            <a:pPr eaLnBrk="1" fontAlgn="auto" hangingPunct="1">
              <a:spcAft>
                <a:spcPts val="0"/>
              </a:spcAft>
              <a:defRPr/>
            </a:pPr>
            <a:r>
              <a:rPr lang="en-US" sz="3600" dirty="0" smtClean="0"/>
              <a:t>MANDATORY ROTATION OF AUDITORS </a:t>
            </a:r>
            <a:br>
              <a:rPr lang="en-US" sz="3600" dirty="0" smtClean="0"/>
            </a:br>
            <a:r>
              <a:rPr lang="en-US" sz="3600" dirty="0" smtClean="0"/>
              <a:t>(Section 139 (2))</a:t>
            </a:r>
            <a:endParaRPr lang="en-US" dirty="0"/>
          </a:p>
        </p:txBody>
      </p:sp>
      <p:sp>
        <p:nvSpPr>
          <p:cNvPr id="3" name="Content Placeholder 2"/>
          <p:cNvSpPr>
            <a:spLocks noGrp="1"/>
          </p:cNvSpPr>
          <p:nvPr>
            <p:ph sz="quarter" idx="1"/>
          </p:nvPr>
        </p:nvSpPr>
        <p:spPr>
          <a:xfrm>
            <a:off x="381000" y="1600200"/>
            <a:ext cx="8534400" cy="5029200"/>
          </a:xfrm>
        </p:spPr>
        <p:txBody>
          <a:bodyPr>
            <a:normAutofit/>
          </a:bodyPr>
          <a:lstStyle/>
          <a:p>
            <a:pPr marL="0" indent="0" algn="just" eaLnBrk="1" hangingPunct="1">
              <a:lnSpc>
                <a:spcPct val="80000"/>
              </a:lnSpc>
              <a:buNone/>
            </a:pPr>
            <a:r>
              <a:rPr lang="en-US" sz="2400" dirty="0" smtClean="0">
                <a:latin typeface="Arial Unicode MS" pitchFamily="34" charset="-128"/>
                <a:ea typeface="Arial Unicode MS" pitchFamily="34" charset="-128"/>
                <a:cs typeface="Arial Unicode MS" pitchFamily="34" charset="-128"/>
              </a:rPr>
              <a:t>(Rule 5 Companies Audit &amp; Auditors Rule, 2014)</a:t>
            </a:r>
          </a:p>
          <a:p>
            <a:pPr marL="0" indent="0" algn="just" eaLnBrk="1" hangingPunct="1">
              <a:lnSpc>
                <a:spcPct val="80000"/>
              </a:lnSpc>
              <a:buNone/>
            </a:pPr>
            <a:endParaRPr lang="en-US" sz="2400" u="sng" dirty="0" smtClean="0">
              <a:latin typeface="Arial Unicode MS" pitchFamily="34" charset="-128"/>
              <a:ea typeface="Arial Unicode MS" pitchFamily="34" charset="-128"/>
              <a:cs typeface="Arial Unicode MS" pitchFamily="34" charset="-128"/>
            </a:endParaRPr>
          </a:p>
          <a:p>
            <a:pPr marL="0" indent="0" algn="just" eaLnBrk="1" hangingPunct="1">
              <a:lnSpc>
                <a:spcPct val="80000"/>
              </a:lnSpc>
              <a:buNone/>
            </a:pPr>
            <a:r>
              <a:rPr lang="en-US" sz="2400" u="sng" dirty="0" smtClean="0">
                <a:latin typeface="Arial Unicode MS" pitchFamily="34" charset="-128"/>
                <a:ea typeface="Arial Unicode MS" pitchFamily="34" charset="-128"/>
                <a:cs typeface="Arial Unicode MS" pitchFamily="34" charset="-128"/>
              </a:rPr>
              <a:t>Applicable to following companies:</a:t>
            </a:r>
          </a:p>
          <a:p>
            <a:pPr marL="0" indent="0" algn="just" eaLnBrk="1" hangingPunct="1">
              <a:lnSpc>
                <a:spcPct val="80000"/>
              </a:lnSpc>
              <a:buNone/>
            </a:pPr>
            <a:endParaRPr lang="en-US" sz="2400" u="sng" dirty="0" smtClean="0">
              <a:latin typeface="Arial Unicode MS" pitchFamily="34" charset="-128"/>
              <a:ea typeface="Arial Unicode MS" pitchFamily="34" charset="-128"/>
              <a:cs typeface="Arial Unicode MS" pitchFamily="34" charset="-128"/>
            </a:endParaRPr>
          </a:p>
          <a:p>
            <a:pPr marL="347663" indent="-347663" algn="just" eaLnBrk="1" hangingPunct="1">
              <a:lnSpc>
                <a:spcPct val="80000"/>
              </a:lnSpc>
            </a:pPr>
            <a:r>
              <a:rPr lang="en-US" sz="2400" dirty="0" smtClean="0">
                <a:latin typeface="Arial Unicode MS" pitchFamily="34" charset="-128"/>
                <a:ea typeface="Arial Unicode MS" pitchFamily="34" charset="-128"/>
                <a:cs typeface="Arial Unicode MS" pitchFamily="34" charset="-128"/>
              </a:rPr>
              <a:t>OPC and small companies are not covered.</a:t>
            </a:r>
          </a:p>
          <a:p>
            <a:pPr marL="347663" indent="-347663" algn="just" eaLnBrk="1" hangingPunct="1">
              <a:lnSpc>
                <a:spcPct val="80000"/>
              </a:lnSpc>
            </a:pPr>
            <a:endParaRPr lang="en-US" sz="2400" dirty="0" smtClean="0">
              <a:latin typeface="Arial Unicode MS" pitchFamily="34" charset="-128"/>
              <a:ea typeface="Arial Unicode MS" pitchFamily="34" charset="-128"/>
              <a:cs typeface="Arial Unicode MS" pitchFamily="34" charset="-128"/>
            </a:endParaRPr>
          </a:p>
          <a:p>
            <a:pPr marL="347663" indent="-347663" algn="just" eaLnBrk="1" hangingPunct="1">
              <a:lnSpc>
                <a:spcPct val="80000"/>
              </a:lnSpc>
            </a:pPr>
            <a:r>
              <a:rPr lang="en-US" sz="2400" dirty="0" smtClean="0">
                <a:latin typeface="Arial Unicode MS" pitchFamily="34" charset="-128"/>
                <a:ea typeface="Arial Unicode MS" pitchFamily="34" charset="-128"/>
                <a:cs typeface="Arial Unicode MS" pitchFamily="34" charset="-128"/>
              </a:rPr>
              <a:t>All unlisted public company having paid up capita Rs.10 </a:t>
            </a:r>
            <a:r>
              <a:rPr lang="en-US" sz="2400" dirty="0" err="1" smtClean="0">
                <a:latin typeface="Arial Unicode MS" pitchFamily="34" charset="-128"/>
                <a:ea typeface="Arial Unicode MS" pitchFamily="34" charset="-128"/>
                <a:cs typeface="Arial Unicode MS" pitchFamily="34" charset="-128"/>
              </a:rPr>
              <a:t>crores</a:t>
            </a:r>
            <a:r>
              <a:rPr lang="en-US" sz="2400" dirty="0" smtClean="0">
                <a:latin typeface="Arial Unicode MS" pitchFamily="34" charset="-128"/>
                <a:ea typeface="Arial Unicode MS" pitchFamily="34" charset="-128"/>
                <a:cs typeface="Arial Unicode MS" pitchFamily="34" charset="-128"/>
              </a:rPr>
              <a:t> or more.</a:t>
            </a:r>
          </a:p>
          <a:p>
            <a:pPr marL="347663" indent="-347663" algn="just" eaLnBrk="1" hangingPunct="1">
              <a:lnSpc>
                <a:spcPct val="80000"/>
              </a:lnSpc>
            </a:pPr>
            <a:endParaRPr lang="en-US" sz="2400" dirty="0" smtClean="0">
              <a:latin typeface="Arial Unicode MS" pitchFamily="34" charset="-128"/>
              <a:ea typeface="Arial Unicode MS" pitchFamily="34" charset="-128"/>
              <a:cs typeface="Arial Unicode MS" pitchFamily="34" charset="-128"/>
            </a:endParaRPr>
          </a:p>
          <a:p>
            <a:pPr marL="347663" indent="-347663" algn="just" eaLnBrk="1" hangingPunct="1">
              <a:lnSpc>
                <a:spcPct val="80000"/>
              </a:lnSpc>
            </a:pPr>
            <a:r>
              <a:rPr lang="en-US" sz="2400" dirty="0" smtClean="0">
                <a:latin typeface="Arial Unicode MS" pitchFamily="34" charset="-128"/>
                <a:ea typeface="Arial Unicode MS" pitchFamily="34" charset="-128"/>
                <a:cs typeface="Arial Unicode MS" pitchFamily="34" charset="-128"/>
              </a:rPr>
              <a:t>All private company having paid up capital Rs.20 </a:t>
            </a:r>
            <a:r>
              <a:rPr lang="en-US" sz="2400" dirty="0" err="1" smtClean="0">
                <a:latin typeface="Arial Unicode MS" pitchFamily="34" charset="-128"/>
                <a:ea typeface="Arial Unicode MS" pitchFamily="34" charset="-128"/>
                <a:cs typeface="Arial Unicode MS" pitchFamily="34" charset="-128"/>
              </a:rPr>
              <a:t>crores</a:t>
            </a:r>
            <a:r>
              <a:rPr lang="en-US" sz="2400" dirty="0" smtClean="0">
                <a:latin typeface="Arial Unicode MS" pitchFamily="34" charset="-128"/>
                <a:ea typeface="Arial Unicode MS" pitchFamily="34" charset="-128"/>
                <a:cs typeface="Arial Unicode MS" pitchFamily="34" charset="-128"/>
              </a:rPr>
              <a:t> or more. </a:t>
            </a:r>
          </a:p>
          <a:p>
            <a:pPr marL="0" indent="0" algn="just" eaLnBrk="1" hangingPunct="1">
              <a:lnSpc>
                <a:spcPct val="80000"/>
              </a:lnSpc>
              <a:buNone/>
            </a:pPr>
            <a:endParaRPr lang="en-US" sz="2400" dirty="0" smtClean="0">
              <a:latin typeface="Arial Unicode MS" pitchFamily="34" charset="-128"/>
              <a:ea typeface="Arial Unicode MS" pitchFamily="34" charset="-128"/>
              <a:cs typeface="Arial Unicode MS" pitchFamily="34" charset="-128"/>
            </a:endParaRPr>
          </a:p>
          <a:p>
            <a:pPr marL="727075" lvl="1" indent="-406400" algn="just" eaLnBrk="1" hangingPunct="1">
              <a:lnSpc>
                <a:spcPct val="80000"/>
              </a:lnSpc>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0BEAF1F9-F25F-4932-8916-1A14A1936A3E}" type="slidenum">
              <a:rPr lang="en-US"/>
              <a:pPr>
                <a:defRPr/>
              </a:pPr>
              <a:t>36</a:t>
            </a:fld>
            <a:endParaRPr lang="en-US"/>
          </a:p>
        </p:txBody>
      </p:sp>
      <p:sp>
        <p:nvSpPr>
          <p:cNvPr id="50181"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normAutofit fontScale="90000"/>
          </a:bodyPr>
          <a:lstStyle/>
          <a:p>
            <a:pPr eaLnBrk="1" fontAlgn="auto" hangingPunct="1">
              <a:spcAft>
                <a:spcPts val="0"/>
              </a:spcAft>
              <a:defRPr/>
            </a:pPr>
            <a:r>
              <a:rPr lang="en-US" sz="3600" dirty="0" smtClean="0"/>
              <a:t>MANDATORY ROTATION OF AUDITORS </a:t>
            </a:r>
            <a:br>
              <a:rPr lang="en-US" sz="3600" dirty="0" smtClean="0"/>
            </a:br>
            <a:r>
              <a:rPr lang="en-US" sz="3600" dirty="0" smtClean="0"/>
              <a:t>(Section 139 (2))</a:t>
            </a:r>
            <a:endParaRPr lang="en-US" dirty="0"/>
          </a:p>
        </p:txBody>
      </p:sp>
      <p:sp>
        <p:nvSpPr>
          <p:cNvPr id="3" name="Content Placeholder 2"/>
          <p:cNvSpPr>
            <a:spLocks noGrp="1"/>
          </p:cNvSpPr>
          <p:nvPr>
            <p:ph sz="quarter" idx="1"/>
          </p:nvPr>
        </p:nvSpPr>
        <p:spPr>
          <a:xfrm>
            <a:off x="381000" y="1752600"/>
            <a:ext cx="8534400" cy="4876800"/>
          </a:xfrm>
        </p:spPr>
        <p:txBody>
          <a:bodyPr>
            <a:normAutofit/>
          </a:bodyPr>
          <a:lstStyle/>
          <a:p>
            <a:pPr marL="290513" indent="-290513" algn="just" eaLnBrk="1" hangingPunct="1">
              <a:lnSpc>
                <a:spcPct val="80000"/>
              </a:lnSpc>
            </a:pPr>
            <a:r>
              <a:rPr lang="en-US" sz="2400" dirty="0" smtClean="0">
                <a:latin typeface="Arial Unicode MS" pitchFamily="34" charset="-128"/>
                <a:ea typeface="Arial Unicode MS" pitchFamily="34" charset="-128"/>
                <a:cs typeface="Arial Unicode MS" pitchFamily="34" charset="-128"/>
              </a:rPr>
              <a:t>All companies having &lt; threshold limits but having public borrowings from financial institutions and banks &gt; Rs.50 </a:t>
            </a:r>
            <a:r>
              <a:rPr lang="en-US" sz="2400" dirty="0" err="1" smtClean="0">
                <a:latin typeface="Arial Unicode MS" pitchFamily="34" charset="-128"/>
                <a:ea typeface="Arial Unicode MS" pitchFamily="34" charset="-128"/>
                <a:cs typeface="Arial Unicode MS" pitchFamily="34" charset="-128"/>
              </a:rPr>
              <a:t>crores</a:t>
            </a:r>
            <a:r>
              <a:rPr lang="en-US" sz="2400" dirty="0" smtClean="0">
                <a:latin typeface="Arial Unicode MS" pitchFamily="34" charset="-128"/>
                <a:ea typeface="Arial Unicode MS" pitchFamily="34" charset="-128"/>
                <a:cs typeface="Arial Unicode MS" pitchFamily="34" charset="-128"/>
              </a:rPr>
              <a:t> or more.</a:t>
            </a:r>
          </a:p>
          <a:p>
            <a:pPr marL="0" indent="0" algn="just" eaLnBrk="1" hangingPunct="1">
              <a:lnSpc>
                <a:spcPct val="80000"/>
              </a:lnSpc>
              <a:buNone/>
            </a:pPr>
            <a:endParaRPr lang="en-US" sz="2400" dirty="0" smtClean="0">
              <a:latin typeface="Arial Unicode MS" pitchFamily="34" charset="-128"/>
              <a:ea typeface="Arial Unicode MS" pitchFamily="34" charset="-128"/>
              <a:cs typeface="Arial Unicode MS" pitchFamily="34" charset="-128"/>
            </a:endParaRPr>
          </a:p>
          <a:p>
            <a:pPr marL="0" indent="0" algn="just" eaLnBrk="1" hangingPunct="1">
              <a:lnSpc>
                <a:spcPct val="80000"/>
              </a:lnSpc>
              <a:buNone/>
            </a:pPr>
            <a:r>
              <a:rPr lang="en-US" sz="2400" u="sng" dirty="0" smtClean="0">
                <a:latin typeface="Arial Unicode MS" pitchFamily="34" charset="-128"/>
                <a:ea typeface="Arial Unicode MS" pitchFamily="34" charset="-128"/>
                <a:cs typeface="Arial Unicode MS" pitchFamily="34" charset="-128"/>
              </a:rPr>
              <a:t>Rule 6 (3)(</a:t>
            </a:r>
            <a:r>
              <a:rPr lang="en-US" sz="2400" u="sng" dirty="0" err="1" smtClean="0">
                <a:latin typeface="Arial Unicode MS" pitchFamily="34" charset="-128"/>
                <a:ea typeface="Arial Unicode MS" pitchFamily="34" charset="-128"/>
                <a:cs typeface="Arial Unicode MS" pitchFamily="34" charset="-128"/>
              </a:rPr>
              <a:t>i</a:t>
            </a:r>
            <a:r>
              <a:rPr lang="en-US" sz="2400" u="sng" dirty="0" smtClean="0">
                <a:latin typeface="Arial Unicode MS" pitchFamily="34" charset="-128"/>
                <a:ea typeface="Arial Unicode MS" pitchFamily="34" charset="-128"/>
                <a:cs typeface="Arial Unicode MS" pitchFamily="34" charset="-128"/>
              </a:rPr>
              <a:t>):</a:t>
            </a:r>
          </a:p>
          <a:p>
            <a:pPr marL="0" indent="0" algn="just" eaLnBrk="1" hangingPunct="1">
              <a:lnSpc>
                <a:spcPct val="80000"/>
              </a:lnSpc>
              <a:buNone/>
            </a:pPr>
            <a:endParaRPr lang="en-US" sz="2400" u="sng" dirty="0" smtClean="0">
              <a:latin typeface="Arial Unicode MS" pitchFamily="34" charset="-128"/>
              <a:ea typeface="Arial Unicode MS" pitchFamily="34" charset="-128"/>
              <a:cs typeface="Arial Unicode MS" pitchFamily="34" charset="-128"/>
            </a:endParaRPr>
          </a:p>
          <a:p>
            <a:pPr marL="290513" indent="-290513" algn="just" eaLnBrk="1" hangingPunct="1">
              <a:lnSpc>
                <a:spcPct val="80000"/>
              </a:lnSpc>
            </a:pPr>
            <a:r>
              <a:rPr lang="en-US" sz="2400" dirty="0" smtClean="0">
                <a:latin typeface="Arial Unicode MS" pitchFamily="34" charset="-128"/>
                <a:ea typeface="Arial Unicode MS" pitchFamily="34" charset="-128"/>
                <a:cs typeface="Arial Unicode MS" pitchFamily="34" charset="-128"/>
              </a:rPr>
              <a:t>Period for which he or it has been holding office as auditor prior to the commencement of Act shall be taken into account in calculation of 5 consecutive years and 10 consecutive years.</a:t>
            </a:r>
          </a:p>
          <a:p>
            <a:pPr marL="727075" lvl="1" indent="-406400" algn="just" eaLnBrk="1" hangingPunct="1">
              <a:lnSpc>
                <a:spcPct val="80000"/>
              </a:lnSpc>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0BEAF1F9-F25F-4932-8916-1A14A1936A3E}" type="slidenum">
              <a:rPr lang="en-US"/>
              <a:pPr>
                <a:defRPr/>
              </a:pPr>
              <a:t>37</a:t>
            </a:fld>
            <a:endParaRPr lang="en-US"/>
          </a:p>
        </p:txBody>
      </p:sp>
      <p:sp>
        <p:nvSpPr>
          <p:cNvPr id="50181"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normAutofit fontScale="90000"/>
          </a:bodyPr>
          <a:lstStyle/>
          <a:p>
            <a:pPr eaLnBrk="1" fontAlgn="auto" hangingPunct="1">
              <a:spcAft>
                <a:spcPts val="0"/>
              </a:spcAft>
              <a:defRPr/>
            </a:pPr>
            <a:r>
              <a:rPr lang="en-US" sz="4000" b="1" dirty="0" smtClean="0"/>
              <a:t>MANDATORY ROTATION OF AUDITORS</a:t>
            </a:r>
            <a:r>
              <a:rPr lang="en-US" dirty="0" smtClean="0"/>
              <a:t/>
            </a:r>
            <a:br>
              <a:rPr lang="en-US" dirty="0" smtClean="0"/>
            </a:br>
            <a:endParaRPr lang="en-US" dirty="0"/>
          </a:p>
        </p:txBody>
      </p:sp>
      <p:sp>
        <p:nvSpPr>
          <p:cNvPr id="3" name="Content Placeholder 2"/>
          <p:cNvSpPr>
            <a:spLocks noGrp="1"/>
          </p:cNvSpPr>
          <p:nvPr>
            <p:ph sz="quarter" idx="1"/>
          </p:nvPr>
        </p:nvSpPr>
        <p:spPr>
          <a:xfrm>
            <a:off x="381000" y="1676400"/>
            <a:ext cx="8305800" cy="4953000"/>
          </a:xfrm>
        </p:spPr>
        <p:txBody>
          <a:bodyPr>
            <a:noAutofit/>
          </a:bodyPr>
          <a:lstStyle/>
          <a:p>
            <a:pPr marL="347663" indent="-347663" algn="just" eaLnBrk="1" hangingPunct="1">
              <a:lnSpc>
                <a:spcPct val="80000"/>
              </a:lnSpc>
              <a:buFont typeface="Wingdings" pitchFamily="2" charset="2"/>
              <a:buChar char="q"/>
            </a:pPr>
            <a:r>
              <a:rPr lang="en-US" sz="2400" dirty="0" smtClean="0">
                <a:latin typeface="Arial Unicode MS" pitchFamily="34" charset="-128"/>
                <a:ea typeface="Arial Unicode MS" pitchFamily="34" charset="-128"/>
                <a:cs typeface="Arial Unicode MS" pitchFamily="34" charset="-128"/>
              </a:rPr>
              <a:t>Where company has two or more auditors, company shall follow the rotation in such manner that all joint auditors do not complete their tenure in same year.</a:t>
            </a:r>
          </a:p>
          <a:p>
            <a:pPr marL="347663" indent="-347663" algn="just" eaLnBrk="1" hangingPunct="1">
              <a:lnSpc>
                <a:spcPct val="80000"/>
              </a:lnSpc>
              <a:buFont typeface="Wingdings" pitchFamily="2" charset="2"/>
              <a:buChar char="q"/>
            </a:pPr>
            <a:endParaRPr lang="en-US" sz="2400" dirty="0" smtClean="0">
              <a:latin typeface="Arial Unicode MS" pitchFamily="34" charset="-128"/>
              <a:ea typeface="Arial Unicode MS" pitchFamily="34" charset="-128"/>
              <a:cs typeface="Arial Unicode MS" pitchFamily="34" charset="-128"/>
            </a:endParaRPr>
          </a:p>
          <a:p>
            <a:pPr marL="347663" indent="-347663" algn="just" eaLnBrk="1" hangingPunct="1">
              <a:lnSpc>
                <a:spcPct val="80000"/>
              </a:lnSpc>
              <a:buFont typeface="Wingdings" pitchFamily="2" charset="2"/>
              <a:buChar char="q"/>
            </a:pPr>
            <a:r>
              <a:rPr lang="en-US" sz="2400" dirty="0" smtClean="0">
                <a:latin typeface="Arial Unicode MS" pitchFamily="34" charset="-128"/>
                <a:ea typeface="Arial Unicode MS" pitchFamily="34" charset="-128"/>
                <a:cs typeface="Arial Unicode MS" pitchFamily="34" charset="-128"/>
              </a:rPr>
              <a:t>Common partners in incoming firm of auditors, or in same network or operation under same trademark will not be eligible.</a:t>
            </a:r>
          </a:p>
          <a:p>
            <a:pPr marL="347663" indent="-347663" algn="just" eaLnBrk="1" hangingPunct="1">
              <a:lnSpc>
                <a:spcPct val="80000"/>
              </a:lnSpc>
              <a:buFont typeface="Wingdings" pitchFamily="2" charset="2"/>
              <a:buChar char="q"/>
            </a:pPr>
            <a:endParaRPr lang="en-US" sz="2400" dirty="0" smtClean="0">
              <a:latin typeface="Arial Unicode MS" pitchFamily="34" charset="-128"/>
              <a:ea typeface="Arial Unicode MS" pitchFamily="34" charset="-128"/>
              <a:cs typeface="Arial Unicode MS" pitchFamily="34" charset="-128"/>
            </a:endParaRPr>
          </a:p>
          <a:p>
            <a:pPr marL="347663" indent="-347663" algn="just" eaLnBrk="1" hangingPunct="1">
              <a:lnSpc>
                <a:spcPct val="80000"/>
              </a:lnSpc>
              <a:buFont typeface="Wingdings" pitchFamily="2" charset="2"/>
              <a:buChar char="q"/>
            </a:pPr>
            <a:r>
              <a:rPr lang="en-US" sz="2400" dirty="0" smtClean="0">
                <a:latin typeface="Arial Unicode MS" pitchFamily="34" charset="-128"/>
                <a:ea typeface="Arial Unicode MS" pitchFamily="34" charset="-128"/>
                <a:cs typeface="Arial Unicode MS" pitchFamily="34" charset="-128"/>
              </a:rPr>
              <a:t>The auditor can again be appointed after gap of 5 years.  </a:t>
            </a:r>
          </a:p>
          <a:p>
            <a:pPr marL="0" indent="0" eaLnBrk="1" hangingPunct="1">
              <a:lnSpc>
                <a:spcPct val="80000"/>
              </a:lnSpc>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0BEAF1F9-F25F-4932-8916-1A14A1936A3E}" type="slidenum">
              <a:rPr lang="en-US"/>
              <a:pPr>
                <a:defRPr/>
              </a:pPr>
              <a:t>38</a:t>
            </a:fld>
            <a:endParaRPr lang="en-US"/>
          </a:p>
        </p:txBody>
      </p:sp>
      <p:sp>
        <p:nvSpPr>
          <p:cNvPr id="50181"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normAutofit fontScale="90000"/>
          </a:bodyPr>
          <a:lstStyle/>
          <a:p>
            <a:pPr eaLnBrk="1" fontAlgn="auto" hangingPunct="1">
              <a:spcAft>
                <a:spcPts val="0"/>
              </a:spcAft>
              <a:defRPr/>
            </a:pPr>
            <a:r>
              <a:rPr lang="en-US" sz="4000" b="1" dirty="0" smtClean="0"/>
              <a:t>MANDATORY ROTATION OF AUDITORS</a:t>
            </a:r>
            <a:r>
              <a:rPr lang="en-US" dirty="0" smtClean="0"/>
              <a:t/>
            </a:r>
            <a:br>
              <a:rPr lang="en-US" dirty="0" smtClean="0"/>
            </a:br>
            <a:endParaRPr lang="en-US" dirty="0"/>
          </a:p>
        </p:txBody>
      </p:sp>
      <p:sp>
        <p:nvSpPr>
          <p:cNvPr id="3" name="Content Placeholder 2"/>
          <p:cNvSpPr>
            <a:spLocks noGrp="1"/>
          </p:cNvSpPr>
          <p:nvPr>
            <p:ph sz="quarter" idx="1"/>
          </p:nvPr>
        </p:nvSpPr>
        <p:spPr>
          <a:xfrm>
            <a:off x="609600" y="1752600"/>
            <a:ext cx="7924800" cy="4876800"/>
          </a:xfrm>
        </p:spPr>
        <p:txBody>
          <a:bodyPr>
            <a:noAutofit/>
          </a:bodyPr>
          <a:lstStyle/>
          <a:p>
            <a:pPr marL="347663" indent="-347663" algn="just" eaLnBrk="1" hangingPunct="1">
              <a:lnSpc>
                <a:spcPct val="80000"/>
              </a:lnSpc>
              <a:buFont typeface="Wingdings" pitchFamily="2" charset="2"/>
              <a:buChar char="q"/>
            </a:pPr>
            <a:r>
              <a:rPr lang="en-US" sz="2400" dirty="0" smtClean="0">
                <a:latin typeface="Arial Unicode MS" pitchFamily="34" charset="-128"/>
                <a:ea typeface="Arial Unicode MS" pitchFamily="34" charset="-128"/>
                <a:cs typeface="Arial Unicode MS" pitchFamily="34" charset="-128"/>
              </a:rPr>
              <a:t>These provisions shall be applicable to all existing companies within 3 years from the date of commencement of this act.</a:t>
            </a:r>
          </a:p>
          <a:p>
            <a:pPr marL="347663" indent="-347663" algn="just" eaLnBrk="1" hangingPunct="1">
              <a:lnSpc>
                <a:spcPct val="80000"/>
              </a:lnSpc>
              <a:buFont typeface="Wingdings" pitchFamily="2" charset="2"/>
              <a:buChar char="q"/>
            </a:pPr>
            <a:endParaRPr lang="en-US" sz="2400" dirty="0" smtClean="0">
              <a:latin typeface="Arial Unicode MS" pitchFamily="34" charset="-128"/>
              <a:ea typeface="Arial Unicode MS" pitchFamily="34" charset="-128"/>
              <a:cs typeface="Arial Unicode MS" pitchFamily="34" charset="-128"/>
            </a:endParaRPr>
          </a:p>
          <a:p>
            <a:pPr marL="347663" indent="-347663" algn="just" eaLnBrk="1" hangingPunct="1">
              <a:lnSpc>
                <a:spcPct val="80000"/>
              </a:lnSpc>
              <a:buFont typeface="Wingdings" pitchFamily="2" charset="2"/>
              <a:buChar char="q"/>
            </a:pPr>
            <a:r>
              <a:rPr lang="en-US" sz="2400" dirty="0" smtClean="0">
                <a:latin typeface="Arial Unicode MS" pitchFamily="34" charset="-128"/>
                <a:ea typeface="Arial Unicode MS" pitchFamily="34" charset="-128"/>
                <a:cs typeface="Arial Unicode MS" pitchFamily="34" charset="-128"/>
              </a:rPr>
              <a:t>The shareholders may resolve that the partner and his team shall rotate every year or audit shall be conducted by more than one auditor.</a:t>
            </a:r>
          </a:p>
          <a:p>
            <a:pPr marL="347663" indent="-347663" algn="just" eaLnBrk="1" hangingPunct="1">
              <a:lnSpc>
                <a:spcPct val="80000"/>
              </a:lnSpc>
              <a:buFont typeface="Wingdings" pitchFamily="2" charset="2"/>
              <a:buChar char="q"/>
            </a:pPr>
            <a:endParaRPr lang="en-US" sz="2400" dirty="0" smtClean="0">
              <a:latin typeface="Arial Unicode MS" pitchFamily="34" charset="-128"/>
              <a:ea typeface="Arial Unicode MS" pitchFamily="34" charset="-128"/>
              <a:cs typeface="Arial Unicode MS" pitchFamily="34" charset="-128"/>
            </a:endParaRPr>
          </a:p>
          <a:p>
            <a:pPr marL="347663" indent="-347663" algn="just" eaLnBrk="1" hangingPunct="1">
              <a:lnSpc>
                <a:spcPct val="80000"/>
              </a:lnSpc>
              <a:buFont typeface="Wingdings" pitchFamily="2" charset="2"/>
              <a:buChar char="q"/>
            </a:pPr>
            <a:r>
              <a:rPr lang="en-US" sz="2400" dirty="0" smtClean="0">
                <a:latin typeface="Arial Unicode MS" pitchFamily="34" charset="-128"/>
                <a:ea typeface="Arial Unicode MS" pitchFamily="34" charset="-128"/>
                <a:cs typeface="Arial Unicode MS" pitchFamily="34" charset="-128"/>
              </a:rPr>
              <a:t>Central Government may prescribe rule for rotation of auditors. </a:t>
            </a:r>
          </a:p>
          <a:p>
            <a:pPr marL="0" indent="0" eaLnBrk="1" hangingPunct="1">
              <a:lnSpc>
                <a:spcPct val="80000"/>
              </a:lnSpc>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0BEAF1F9-F25F-4932-8916-1A14A1936A3E}" type="slidenum">
              <a:rPr lang="en-US"/>
              <a:pPr>
                <a:defRPr/>
              </a:pPr>
              <a:t>39</a:t>
            </a:fld>
            <a:endParaRPr lang="en-US"/>
          </a:p>
        </p:txBody>
      </p:sp>
      <p:sp>
        <p:nvSpPr>
          <p:cNvPr id="50181"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Arial Unicode MS" pitchFamily="34" charset="-128"/>
                <a:ea typeface="Arial Unicode MS" pitchFamily="34" charset="-128"/>
                <a:cs typeface="Arial Unicode MS" pitchFamily="34" charset="-128"/>
              </a:rPr>
              <a:t>Financial Statement (Section 129)</a:t>
            </a:r>
          </a:p>
        </p:txBody>
      </p:sp>
      <p:sp>
        <p:nvSpPr>
          <p:cNvPr id="3" name="Content Placeholder 2"/>
          <p:cNvSpPr>
            <a:spLocks noGrp="1"/>
          </p:cNvSpPr>
          <p:nvPr>
            <p:ph sz="quarter" idx="1"/>
          </p:nvPr>
        </p:nvSpPr>
        <p:spPr>
          <a:xfrm>
            <a:off x="612648" y="1600200"/>
            <a:ext cx="8302752" cy="5105400"/>
          </a:xfrm>
        </p:spPr>
        <p:txBody>
          <a:bodyPr/>
          <a:lstStyle/>
          <a:p>
            <a:pPr>
              <a:buFont typeface="Wingdings" pitchFamily="2" charset="2"/>
              <a:buChar char="Ø"/>
            </a:pPr>
            <a:r>
              <a:rPr lang="en-US" sz="2400" dirty="0" smtClean="0">
                <a:latin typeface="Arial Unicode MS" pitchFamily="34" charset="-128"/>
                <a:ea typeface="Arial Unicode MS" pitchFamily="34" charset="-128"/>
                <a:cs typeface="Arial Unicode MS" pitchFamily="34" charset="-128"/>
              </a:rPr>
              <a:t>Shall give </a:t>
            </a:r>
            <a:r>
              <a:rPr lang="en-US" sz="2400" b="1" dirty="0" smtClean="0">
                <a:latin typeface="Arial Unicode MS" pitchFamily="34" charset="-128"/>
                <a:ea typeface="Arial Unicode MS" pitchFamily="34" charset="-128"/>
                <a:cs typeface="Arial Unicode MS" pitchFamily="34" charset="-128"/>
              </a:rPr>
              <a:t>true and fair view</a:t>
            </a:r>
            <a:r>
              <a:rPr lang="en-US" sz="2400" dirty="0" smtClean="0">
                <a:latin typeface="Arial Unicode MS" pitchFamily="34" charset="-128"/>
                <a:ea typeface="Arial Unicode MS" pitchFamily="34" charset="-128"/>
                <a:cs typeface="Arial Unicode MS" pitchFamily="34" charset="-128"/>
              </a:rPr>
              <a:t>.</a:t>
            </a:r>
          </a:p>
          <a:p>
            <a:pPr>
              <a:buFont typeface="Wingdings" pitchFamily="2" charset="2"/>
              <a:buChar char="Ø"/>
            </a:pPr>
            <a:r>
              <a:rPr lang="en-US" sz="2400" dirty="0" smtClean="0">
                <a:latin typeface="Arial Unicode MS" pitchFamily="34" charset="-128"/>
                <a:ea typeface="Arial Unicode MS" pitchFamily="34" charset="-128"/>
                <a:cs typeface="Arial Unicode MS" pitchFamily="34" charset="-128"/>
              </a:rPr>
              <a:t>Shall </a:t>
            </a:r>
            <a:r>
              <a:rPr lang="en-US" sz="2400" b="1" dirty="0" smtClean="0">
                <a:latin typeface="Arial Unicode MS" pitchFamily="34" charset="-128"/>
                <a:ea typeface="Arial Unicode MS" pitchFamily="34" charset="-128"/>
                <a:cs typeface="Arial Unicode MS" pitchFamily="34" charset="-128"/>
              </a:rPr>
              <a:t>comply with accounting standard</a:t>
            </a:r>
          </a:p>
          <a:p>
            <a:pPr>
              <a:buFont typeface="Wingdings" pitchFamily="2" charset="2"/>
              <a:buChar char="Ø"/>
            </a:pPr>
            <a:r>
              <a:rPr lang="en-US" sz="2400" dirty="0" smtClean="0">
                <a:latin typeface="Arial Unicode MS" pitchFamily="34" charset="-128"/>
                <a:ea typeface="Arial Unicode MS" pitchFamily="34" charset="-128"/>
                <a:cs typeface="Arial Unicode MS" pitchFamily="34" charset="-128"/>
              </a:rPr>
              <a:t>Shall be in form of </a:t>
            </a:r>
            <a:r>
              <a:rPr lang="en-US" sz="2400" b="1" dirty="0" smtClean="0">
                <a:latin typeface="Arial Unicode MS" pitchFamily="34" charset="-128"/>
                <a:ea typeface="Arial Unicode MS" pitchFamily="34" charset="-128"/>
                <a:cs typeface="Arial Unicode MS" pitchFamily="34" charset="-128"/>
              </a:rPr>
              <a:t>Schedule III.</a:t>
            </a:r>
          </a:p>
        </p:txBody>
      </p:sp>
      <p:sp>
        <p:nvSpPr>
          <p:cNvPr id="4" name="Footer Placeholder 3"/>
          <p:cNvSpPr>
            <a:spLocks noGrp="1"/>
          </p:cNvSpPr>
          <p:nvPr>
            <p:ph type="ftr" sz="quarter" idx="11"/>
          </p:nvPr>
        </p:nvSpPr>
        <p:spPr>
          <a:xfrm>
            <a:off x="609600" y="6400800"/>
            <a:ext cx="8382000" cy="457200"/>
          </a:xfrm>
        </p:spPr>
        <p:txBody>
          <a:bodyPr/>
          <a:lstStyle/>
          <a:p>
            <a:pPr>
              <a:defRPr/>
            </a:pPr>
            <a:r>
              <a:rPr lang="en-US" dirty="0" smtClean="0"/>
              <a:t>SAXENA &amp; SAXENA</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4</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82000" cy="1143000"/>
          </a:xfrm>
        </p:spPr>
        <p:txBody>
          <a:bodyPr>
            <a:normAutofit/>
          </a:bodyPr>
          <a:lstStyle/>
          <a:p>
            <a:pPr marL="0" indent="0" eaLnBrk="1" fontAlgn="auto" hangingPunct="1">
              <a:spcAft>
                <a:spcPts val="0"/>
              </a:spcAft>
              <a:defRPr/>
            </a:pPr>
            <a:r>
              <a:rPr lang="en-US" b="1" dirty="0" smtClean="0">
                <a:latin typeface="Arial Unicode MS" pitchFamily="34" charset="-128"/>
                <a:ea typeface="Arial Unicode MS" pitchFamily="34" charset="-128"/>
                <a:cs typeface="Arial Unicode MS" pitchFamily="34" charset="-128"/>
              </a:rPr>
              <a:t>Removal of Auditor</a:t>
            </a:r>
          </a:p>
        </p:txBody>
      </p:sp>
      <p:sp>
        <p:nvSpPr>
          <p:cNvPr id="3" name="Content Placeholder 2"/>
          <p:cNvSpPr>
            <a:spLocks noGrp="1"/>
          </p:cNvSpPr>
          <p:nvPr>
            <p:ph sz="quarter" idx="1"/>
          </p:nvPr>
        </p:nvSpPr>
        <p:spPr>
          <a:xfrm>
            <a:off x="457200" y="1600200"/>
            <a:ext cx="8308975" cy="4495800"/>
          </a:xfrm>
        </p:spPr>
        <p:txBody>
          <a:bodyPr>
            <a:noAutofit/>
          </a:bodyPr>
          <a:lstStyle/>
          <a:p>
            <a:pPr marL="320040" indent="-32004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By Special Resolution and</a:t>
            </a:r>
          </a:p>
          <a:p>
            <a:pPr marL="320040" indent="-32004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Prior approval of CG application within 30 days from General Meeting.</a:t>
            </a:r>
          </a:p>
          <a:p>
            <a:pPr marL="320040" indent="-32004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Reasonable opportunity be given</a:t>
            </a:r>
          </a:p>
          <a:p>
            <a:pPr marL="320040" indent="-320040"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320040" indent="-320040" eaLnBrk="1" fontAlgn="auto" hangingPunct="1">
              <a:spcAft>
                <a:spcPts val="0"/>
              </a:spcAft>
              <a:buNone/>
              <a:defRPr/>
            </a:pPr>
            <a:r>
              <a:rPr lang="en-US" sz="2400" dirty="0" smtClean="0">
                <a:latin typeface="Arial Unicode MS" pitchFamily="34" charset="-128"/>
                <a:ea typeface="Arial Unicode MS" pitchFamily="34" charset="-128"/>
                <a:cs typeface="Arial Unicode MS" pitchFamily="34" charset="-128"/>
              </a:rPr>
              <a:t>Rule 7</a:t>
            </a:r>
          </a:p>
          <a:p>
            <a:pPr marL="514350" indent="-514350" eaLnBrk="1" fontAlgn="auto" hangingPunct="1">
              <a:spcAft>
                <a:spcPts val="0"/>
              </a:spcAft>
              <a:buAutoNum type="romanLcParenR"/>
              <a:defRPr/>
            </a:pPr>
            <a:r>
              <a:rPr lang="en-US" sz="2400" dirty="0" smtClean="0">
                <a:latin typeface="Arial Unicode MS" pitchFamily="34" charset="-128"/>
                <a:ea typeface="Arial Unicode MS" pitchFamily="34" charset="-128"/>
                <a:cs typeface="Arial Unicode MS" pitchFamily="34" charset="-128"/>
              </a:rPr>
              <a:t>Application to CG within 30 days from the passing of resolution by Board.</a:t>
            </a:r>
          </a:p>
          <a:p>
            <a:pPr marL="514350" indent="-514350" eaLnBrk="1" fontAlgn="auto" hangingPunct="1">
              <a:spcAft>
                <a:spcPts val="0"/>
              </a:spcAft>
              <a:buAutoNum type="romanLcParenR"/>
              <a:defRPr/>
            </a:pPr>
            <a:r>
              <a:rPr lang="en-US" sz="2400" dirty="0" smtClean="0">
                <a:latin typeface="Arial Unicode MS" pitchFamily="34" charset="-128"/>
                <a:ea typeface="Arial Unicode MS" pitchFamily="34" charset="-128"/>
                <a:cs typeface="Arial Unicode MS" pitchFamily="34" charset="-128"/>
              </a:rPr>
              <a:t>Hold General meeting within 60 days from the receipt of permission from CG for Special Resolution. </a:t>
            </a:r>
          </a:p>
          <a:p>
            <a:pPr marL="0" indent="0"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D738D0EB-9A2E-408A-9D90-8D75EC5503E5}" type="slidenum">
              <a:rPr lang="en-US"/>
              <a:pPr>
                <a:defRPr/>
              </a:pPr>
              <a:t>40</a:t>
            </a:fld>
            <a:endParaRPr lang="en-US"/>
          </a:p>
        </p:txBody>
      </p:sp>
      <p:sp>
        <p:nvSpPr>
          <p:cNvPr id="56325"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82000" cy="1143000"/>
          </a:xfrm>
        </p:spPr>
        <p:txBody>
          <a:bodyPr>
            <a:normAutofit/>
          </a:bodyPr>
          <a:lstStyle/>
          <a:p>
            <a:pPr eaLnBrk="1" fontAlgn="auto" hangingPunct="1">
              <a:spcAft>
                <a:spcPts val="0"/>
              </a:spcAft>
              <a:defRPr/>
            </a:pPr>
            <a:r>
              <a:rPr lang="en-US" sz="4000" b="1" dirty="0" smtClean="0">
                <a:latin typeface="Arial Unicode MS" pitchFamily="34" charset="-128"/>
                <a:ea typeface="Arial Unicode MS" pitchFamily="34" charset="-128"/>
                <a:cs typeface="Arial Unicode MS" pitchFamily="34" charset="-128"/>
              </a:rPr>
              <a:t>Removal of Auditor</a:t>
            </a:r>
            <a:endParaRPr lang="en-US" sz="4000" dirty="0"/>
          </a:p>
        </p:txBody>
      </p:sp>
      <p:sp>
        <p:nvSpPr>
          <p:cNvPr id="3" name="Content Placeholder 2"/>
          <p:cNvSpPr>
            <a:spLocks noGrp="1"/>
          </p:cNvSpPr>
          <p:nvPr>
            <p:ph sz="quarter" idx="1"/>
          </p:nvPr>
        </p:nvSpPr>
        <p:spPr>
          <a:xfrm>
            <a:off x="457200" y="1600200"/>
            <a:ext cx="8308975" cy="4495800"/>
          </a:xfrm>
        </p:spPr>
        <p:txBody>
          <a:bodyPr>
            <a:noAutofit/>
          </a:bodyPr>
          <a:lstStyle/>
          <a:p>
            <a:pPr marL="0" indent="0" algn="just" eaLnBrk="1" fontAlgn="auto" hangingPunct="1">
              <a:spcAft>
                <a:spcPts val="0"/>
              </a:spcAft>
              <a:buFont typeface="Wingdings"/>
              <a:buNone/>
              <a:defRPr/>
            </a:pPr>
            <a:r>
              <a:rPr lang="en-US" sz="2800" b="1" u="sng" dirty="0" smtClean="0">
                <a:latin typeface="Arial Unicode MS" pitchFamily="34" charset="-128"/>
                <a:ea typeface="Arial Unicode MS" pitchFamily="34" charset="-128"/>
                <a:cs typeface="Arial Unicode MS" pitchFamily="34" charset="-128"/>
              </a:rPr>
              <a:t>Removal by Tribunal :-</a:t>
            </a:r>
          </a:p>
          <a:p>
            <a:pPr marL="320040" indent="-320040" algn="just" eaLnBrk="1" fontAlgn="auto" hangingPunct="1">
              <a:spcAft>
                <a:spcPts val="0"/>
              </a:spcAft>
              <a:buFont typeface="Wingdings"/>
              <a:buNone/>
              <a:defRPr/>
            </a:pPr>
            <a:endParaRPr lang="en-US" sz="8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Auditor acted (directly or indirectly in </a:t>
            </a:r>
            <a:r>
              <a:rPr lang="en-US" sz="2400" b="1" dirty="0" smtClean="0">
                <a:latin typeface="Arial Unicode MS" pitchFamily="34" charset="-128"/>
                <a:ea typeface="Arial Unicode MS" pitchFamily="34" charset="-128"/>
                <a:cs typeface="Arial Unicode MS" pitchFamily="34" charset="-128"/>
              </a:rPr>
              <a:t>fraudulent manner </a:t>
            </a:r>
            <a:r>
              <a:rPr lang="en-US" sz="2400" dirty="0" smtClean="0">
                <a:latin typeface="Arial Unicode MS" pitchFamily="34" charset="-128"/>
                <a:ea typeface="Arial Unicode MS" pitchFamily="34" charset="-128"/>
                <a:cs typeface="Arial Unicode MS" pitchFamily="34" charset="-128"/>
              </a:rPr>
              <a:t>or </a:t>
            </a:r>
          </a:p>
          <a:p>
            <a:pPr marL="320040" indent="-320040" algn="just" eaLnBrk="1" fontAlgn="auto" hangingPunct="1">
              <a:spcAft>
                <a:spcPts val="0"/>
              </a:spcAft>
              <a:defRPr/>
            </a:pPr>
            <a:r>
              <a:rPr lang="en-US" sz="2400" b="1" dirty="0" smtClean="0">
                <a:latin typeface="Arial Unicode MS" pitchFamily="34" charset="-128"/>
                <a:ea typeface="Arial Unicode MS" pitchFamily="34" charset="-128"/>
                <a:cs typeface="Arial Unicode MS" pitchFamily="34" charset="-128"/>
              </a:rPr>
              <a:t>Abetted or colluded </a:t>
            </a:r>
            <a:r>
              <a:rPr lang="en-US" sz="2400" dirty="0" smtClean="0">
                <a:latin typeface="Arial Unicode MS" pitchFamily="34" charset="-128"/>
                <a:ea typeface="Arial Unicode MS" pitchFamily="34" charset="-128"/>
                <a:cs typeface="Arial Unicode MS" pitchFamily="34" charset="-128"/>
              </a:rPr>
              <a:t>in any fraud by or in relation to company or its officer or director.</a:t>
            </a:r>
          </a:p>
          <a:p>
            <a:pPr marL="320040" indent="-32004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Tribunal shall order within 15 days from the date of application by Central Government.</a:t>
            </a:r>
          </a:p>
          <a:p>
            <a:pPr marL="320040" indent="-32004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Such auditor </a:t>
            </a:r>
            <a:r>
              <a:rPr lang="en-US" sz="2400" b="1" dirty="0" smtClean="0">
                <a:latin typeface="Arial Unicode MS" pitchFamily="34" charset="-128"/>
                <a:ea typeface="Arial Unicode MS" pitchFamily="34" charset="-128"/>
                <a:cs typeface="Arial Unicode MS" pitchFamily="34" charset="-128"/>
              </a:rPr>
              <a:t>shall not be eligible</a:t>
            </a:r>
            <a:r>
              <a:rPr lang="en-US" sz="2400" dirty="0" smtClean="0">
                <a:latin typeface="Arial Unicode MS" pitchFamily="34" charset="-128"/>
                <a:ea typeface="Arial Unicode MS" pitchFamily="34" charset="-128"/>
                <a:cs typeface="Arial Unicode MS" pitchFamily="34" charset="-128"/>
              </a:rPr>
              <a:t> for the appointment as auditor of </a:t>
            </a:r>
            <a:r>
              <a:rPr lang="en-US" sz="2400" b="1" dirty="0" smtClean="0">
                <a:latin typeface="Arial Unicode MS" pitchFamily="34" charset="-128"/>
                <a:ea typeface="Arial Unicode MS" pitchFamily="34" charset="-128"/>
                <a:cs typeface="Arial Unicode MS" pitchFamily="34" charset="-128"/>
              </a:rPr>
              <a:t>5 years </a:t>
            </a:r>
            <a:r>
              <a:rPr lang="en-US" sz="2400" dirty="0" smtClean="0">
                <a:latin typeface="Arial Unicode MS" pitchFamily="34" charset="-128"/>
                <a:ea typeface="Arial Unicode MS" pitchFamily="34" charset="-128"/>
                <a:cs typeface="Arial Unicode MS" pitchFamily="34" charset="-128"/>
              </a:rPr>
              <a:t>in any company and shall be punishable u/s 447.</a:t>
            </a:r>
          </a:p>
          <a:p>
            <a:pPr marL="320040" indent="-320040" eaLnBrk="1" fontAlgn="auto" hangingPunct="1">
              <a:spcAft>
                <a:spcPts val="0"/>
              </a:spcAft>
              <a:buFont typeface="Wingdings"/>
              <a:buChar char=""/>
              <a:defRPr/>
            </a:pPr>
            <a:endParaRPr lang="en-US" sz="2400" dirty="0" smtClean="0">
              <a:latin typeface="Arial Unicode MS" pitchFamily="34" charset="-128"/>
              <a:ea typeface="Arial Unicode MS" pitchFamily="34" charset="-128"/>
              <a:cs typeface="Arial Unicode MS" pitchFamily="34" charset="-128"/>
            </a:endParaRPr>
          </a:p>
          <a:p>
            <a:pPr marL="0" indent="0"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D738D0EB-9A2E-408A-9D90-8D75EC5503E5}" type="slidenum">
              <a:rPr lang="en-US"/>
              <a:pPr>
                <a:defRPr/>
              </a:pPr>
              <a:t>41</a:t>
            </a:fld>
            <a:endParaRPr lang="en-US"/>
          </a:p>
        </p:txBody>
      </p:sp>
      <p:sp>
        <p:nvSpPr>
          <p:cNvPr id="56325"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82000" cy="1143000"/>
          </a:xfrm>
        </p:spPr>
        <p:txBody>
          <a:bodyPr>
            <a:normAutofit/>
          </a:bodyPr>
          <a:lstStyle/>
          <a:p>
            <a:pPr marL="0" indent="0" eaLnBrk="1" fontAlgn="auto" hangingPunct="1">
              <a:spcAft>
                <a:spcPts val="0"/>
              </a:spcAft>
              <a:defRPr/>
            </a:pPr>
            <a:r>
              <a:rPr lang="en-US" b="1" dirty="0" smtClean="0">
                <a:latin typeface="Arial Unicode MS" pitchFamily="34" charset="-128"/>
                <a:ea typeface="Arial Unicode MS" pitchFamily="34" charset="-128"/>
                <a:cs typeface="Arial Unicode MS" pitchFamily="34" charset="-128"/>
              </a:rPr>
              <a:t>Qualification of Auditor </a:t>
            </a:r>
          </a:p>
        </p:txBody>
      </p:sp>
      <p:sp>
        <p:nvSpPr>
          <p:cNvPr id="3" name="Content Placeholder 2"/>
          <p:cNvSpPr>
            <a:spLocks noGrp="1"/>
          </p:cNvSpPr>
          <p:nvPr>
            <p:ph sz="quarter" idx="1"/>
          </p:nvPr>
        </p:nvSpPr>
        <p:spPr>
          <a:xfrm>
            <a:off x="457200" y="1600200"/>
            <a:ext cx="8308975" cy="4495800"/>
          </a:xfrm>
        </p:spPr>
        <p:txBody>
          <a:bodyPr>
            <a:noAutofit/>
          </a:bodyPr>
          <a:lstStyle/>
          <a:p>
            <a:pPr marL="320040" indent="-320040" algn="just" eaLnBrk="1" fontAlgn="auto" hangingPunct="1">
              <a:spcAft>
                <a:spcPts val="0"/>
              </a:spcAft>
              <a:buFont typeface="Wingdings"/>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A chartered Accountant or firm of chartered Accountants</a:t>
            </a:r>
          </a:p>
          <a:p>
            <a:pPr marL="320040" indent="-320040" algn="just" eaLnBrk="1" fontAlgn="auto" hangingPunct="1">
              <a:spcAft>
                <a:spcPts val="0"/>
              </a:spcAft>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LLP can be Auditor</a:t>
            </a:r>
          </a:p>
          <a:p>
            <a:pPr marL="320040" indent="-320040" algn="just" eaLnBrk="1" fontAlgn="auto" hangingPunct="1">
              <a:spcAft>
                <a:spcPts val="0"/>
              </a:spcAft>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Only partner who are Chartered Accountant in practice shall be </a:t>
            </a:r>
            <a:r>
              <a:rPr lang="en-US" sz="2400" dirty="0" err="1" smtClean="0">
                <a:latin typeface="Arial Unicode MS" pitchFamily="34" charset="-128"/>
                <a:ea typeface="Arial Unicode MS" pitchFamily="34" charset="-128"/>
                <a:cs typeface="Arial Unicode MS" pitchFamily="34" charset="-128"/>
              </a:rPr>
              <a:t>authorised</a:t>
            </a:r>
            <a:r>
              <a:rPr lang="en-US" sz="2400" dirty="0" smtClean="0">
                <a:latin typeface="Arial Unicode MS" pitchFamily="34" charset="-128"/>
                <a:ea typeface="Arial Unicode MS" pitchFamily="34" charset="-128"/>
                <a:cs typeface="Arial Unicode MS" pitchFamily="34" charset="-128"/>
              </a:rPr>
              <a:t> by firm to act and sign on behalf of firm. </a:t>
            </a:r>
          </a:p>
          <a:p>
            <a:pPr marL="320040" indent="-320040" eaLnBrk="1" fontAlgn="auto" hangingPunct="1">
              <a:spcAft>
                <a:spcPts val="0"/>
              </a:spcAft>
              <a:buFont typeface="Wingdings"/>
              <a:buChar char=""/>
              <a:defRPr/>
            </a:pPr>
            <a:endParaRPr lang="en-US" sz="2400" dirty="0" smtClean="0">
              <a:latin typeface="Arial Unicode MS" pitchFamily="34" charset="-128"/>
              <a:ea typeface="Arial Unicode MS" pitchFamily="34" charset="-128"/>
              <a:cs typeface="Arial Unicode MS" pitchFamily="34" charset="-128"/>
            </a:endParaRPr>
          </a:p>
          <a:p>
            <a:pPr marL="0" indent="0"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D738D0EB-9A2E-408A-9D90-8D75EC5503E5}" type="slidenum">
              <a:rPr lang="en-US"/>
              <a:pPr>
                <a:defRPr/>
              </a:pPr>
              <a:t>42</a:t>
            </a:fld>
            <a:endParaRPr lang="en-US"/>
          </a:p>
        </p:txBody>
      </p:sp>
      <p:sp>
        <p:nvSpPr>
          <p:cNvPr id="56325"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82000" cy="1143000"/>
          </a:xfrm>
        </p:spPr>
        <p:txBody>
          <a:bodyPr>
            <a:normAutofit fontScale="90000"/>
          </a:bodyPr>
          <a:lstStyle/>
          <a:p>
            <a:pPr eaLnBrk="1" fontAlgn="auto" hangingPunct="1">
              <a:spcAft>
                <a:spcPts val="0"/>
              </a:spcAft>
              <a:defRPr/>
            </a:pPr>
            <a:r>
              <a:rPr lang="en-US" b="1" dirty="0" smtClean="0">
                <a:latin typeface="Arial Unicode MS" pitchFamily="34" charset="-128"/>
                <a:ea typeface="Arial Unicode MS" pitchFamily="34" charset="-128"/>
                <a:cs typeface="Arial Unicode MS" pitchFamily="34" charset="-128"/>
              </a:rPr>
              <a:t>Disqualifications (141).</a:t>
            </a:r>
            <a:br>
              <a:rPr lang="en-US" b="1" dirty="0" smtClean="0">
                <a:latin typeface="Arial Unicode MS" pitchFamily="34" charset="-128"/>
                <a:ea typeface="Arial Unicode MS" pitchFamily="34" charset="-128"/>
                <a:cs typeface="Arial Unicode MS" pitchFamily="34" charset="-128"/>
              </a:rPr>
            </a:br>
            <a:endParaRPr lang="en-US" dirty="0"/>
          </a:p>
        </p:txBody>
      </p:sp>
      <p:sp>
        <p:nvSpPr>
          <p:cNvPr id="4" name="Slide Number Placeholder 3"/>
          <p:cNvSpPr>
            <a:spLocks noGrp="1"/>
          </p:cNvSpPr>
          <p:nvPr>
            <p:ph type="sldNum" sz="quarter" idx="12"/>
          </p:nvPr>
        </p:nvSpPr>
        <p:spPr/>
        <p:txBody>
          <a:bodyPr>
            <a:normAutofit fontScale="85000" lnSpcReduction="20000"/>
          </a:bodyPr>
          <a:lstStyle/>
          <a:p>
            <a:pPr>
              <a:defRPr/>
            </a:pPr>
            <a:fld id="{D738D0EB-9A2E-408A-9D90-8D75EC5503E5}" type="slidenum">
              <a:rPr lang="en-US"/>
              <a:pPr>
                <a:defRPr/>
              </a:pPr>
              <a:t>43</a:t>
            </a:fld>
            <a:endParaRPr lang="en-US"/>
          </a:p>
        </p:txBody>
      </p:sp>
      <p:sp>
        <p:nvSpPr>
          <p:cNvPr id="56325"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
        <p:nvSpPr>
          <p:cNvPr id="6" name="Content Placeholder 5"/>
          <p:cNvSpPr>
            <a:spLocks noGrp="1"/>
          </p:cNvSpPr>
          <p:nvPr>
            <p:ph sz="quarter" idx="1"/>
          </p:nvPr>
        </p:nvSpPr>
        <p:spPr/>
        <p:txBody>
          <a:bodyPr/>
          <a:lstStyle/>
          <a:p>
            <a:pPr marL="0" indent="0" algn="just" eaLnBrk="1" fontAlgn="auto" hangingPunct="1">
              <a:spcAft>
                <a:spcPts val="0"/>
              </a:spcAft>
              <a:buFont typeface="Wingdings"/>
              <a:buNone/>
              <a:defRPr/>
            </a:pPr>
            <a:r>
              <a:rPr lang="en-US" sz="2800" u="sng" dirty="0" smtClean="0">
                <a:latin typeface="Arial Unicode MS" pitchFamily="34" charset="-128"/>
                <a:ea typeface="Arial Unicode MS" pitchFamily="34" charset="-128"/>
                <a:cs typeface="Arial Unicode MS" pitchFamily="34" charset="-128"/>
              </a:rPr>
              <a:t>Following are disqualified to be appointed as Auditor:</a:t>
            </a:r>
          </a:p>
          <a:p>
            <a:pPr marL="320040" indent="-320040" algn="just" eaLnBrk="1" fontAlgn="auto" hangingPunct="1">
              <a:spcAft>
                <a:spcPts val="0"/>
              </a:spcAft>
              <a:buFont typeface="Wingdings"/>
              <a:buNone/>
              <a:defRPr/>
            </a:pPr>
            <a:endParaRPr lang="en-US" sz="2800" u="sng" dirty="0" smtClean="0">
              <a:latin typeface="Arial Unicode MS" pitchFamily="34" charset="-128"/>
              <a:ea typeface="Arial Unicode MS" pitchFamily="34" charset="-128"/>
              <a:cs typeface="Arial Unicode MS" pitchFamily="34" charset="-128"/>
            </a:endParaRPr>
          </a:p>
          <a:p>
            <a:pPr marL="457200" indent="-457200" algn="just" eaLnBrk="1" fontAlgn="auto" hangingPunct="1">
              <a:spcAft>
                <a:spcPts val="0"/>
              </a:spcAft>
              <a:buFont typeface="+mj-lt"/>
              <a:buAutoNum type="arabicParenR"/>
              <a:defRPr/>
            </a:pPr>
            <a:r>
              <a:rPr lang="en-US" sz="2800" dirty="0" smtClean="0">
                <a:latin typeface="Arial Unicode MS" pitchFamily="34" charset="-128"/>
                <a:ea typeface="Arial Unicode MS" pitchFamily="34" charset="-128"/>
                <a:cs typeface="Arial Unicode MS" pitchFamily="34" charset="-128"/>
              </a:rPr>
              <a:t>A body corporate other than LLP.</a:t>
            </a:r>
          </a:p>
          <a:p>
            <a:pPr marL="457200" indent="-457200" algn="just" eaLnBrk="1" fontAlgn="auto" hangingPunct="1">
              <a:spcAft>
                <a:spcPts val="0"/>
              </a:spcAft>
              <a:buFont typeface="+mj-lt"/>
              <a:buAutoNum type="arabicParenR"/>
              <a:defRPr/>
            </a:pPr>
            <a:endParaRPr lang="en-US" sz="2800" dirty="0" smtClean="0">
              <a:latin typeface="Arial Unicode MS" pitchFamily="34" charset="-128"/>
              <a:ea typeface="Arial Unicode MS" pitchFamily="34" charset="-128"/>
              <a:cs typeface="Arial Unicode MS" pitchFamily="34" charset="-128"/>
            </a:endParaRPr>
          </a:p>
          <a:p>
            <a:pPr marL="457200" indent="-457200" algn="just" eaLnBrk="1" fontAlgn="auto" hangingPunct="1">
              <a:spcAft>
                <a:spcPts val="0"/>
              </a:spcAft>
              <a:buFont typeface="+mj-lt"/>
              <a:buAutoNum type="arabicParenR"/>
              <a:defRPr/>
            </a:pPr>
            <a:r>
              <a:rPr lang="en-US" sz="2800" dirty="0" smtClean="0">
                <a:latin typeface="Arial Unicode MS" pitchFamily="34" charset="-128"/>
                <a:ea typeface="Arial Unicode MS" pitchFamily="34" charset="-128"/>
                <a:cs typeface="Arial Unicode MS" pitchFamily="34" charset="-128"/>
              </a:rPr>
              <a:t>Officer or employee of the company.</a:t>
            </a:r>
          </a:p>
          <a:p>
            <a:pPr marL="457200" indent="-457200" algn="just" eaLnBrk="1" fontAlgn="auto" hangingPunct="1">
              <a:spcAft>
                <a:spcPts val="0"/>
              </a:spcAft>
              <a:buFont typeface="+mj-lt"/>
              <a:buAutoNum type="arabicParenR"/>
              <a:defRPr/>
            </a:pPr>
            <a:endParaRPr lang="en-US" sz="2800" dirty="0" smtClean="0">
              <a:latin typeface="Arial Unicode MS" pitchFamily="34" charset="-128"/>
              <a:ea typeface="Arial Unicode MS" pitchFamily="34" charset="-128"/>
              <a:cs typeface="Arial Unicode MS" pitchFamily="34" charset="-128"/>
            </a:endParaRPr>
          </a:p>
          <a:p>
            <a:pPr marL="457200" indent="-457200" algn="just" eaLnBrk="1" fontAlgn="auto" hangingPunct="1">
              <a:spcAft>
                <a:spcPts val="0"/>
              </a:spcAft>
              <a:buFont typeface="+mj-lt"/>
              <a:buAutoNum type="arabicParenR"/>
              <a:defRPr/>
            </a:pPr>
            <a:r>
              <a:rPr lang="en-US" sz="2800" dirty="0" smtClean="0">
                <a:latin typeface="Arial Unicode MS" pitchFamily="34" charset="-128"/>
                <a:ea typeface="Arial Unicode MS" pitchFamily="34" charset="-128"/>
                <a:cs typeface="Arial Unicode MS" pitchFamily="34" charset="-128"/>
              </a:rPr>
              <a:t>A person who is a partner or is in employment of an officer or employee of company.</a:t>
            </a:r>
          </a:p>
          <a:p>
            <a:pPr marL="682625" indent="-682625" algn="just" eaLnBrk="1" fontAlgn="auto" hangingPunct="1">
              <a:spcAft>
                <a:spcPts val="0"/>
              </a:spcAft>
              <a:buAutoNum type="alphaLcParenR" startAt="2"/>
              <a:defRPr/>
            </a:pPr>
            <a:endParaRPr lang="en-US" sz="2000" dirty="0" smtClean="0">
              <a:latin typeface="Arial Unicode MS" pitchFamily="34" charset="-128"/>
              <a:ea typeface="Arial Unicode MS" pitchFamily="34" charset="-128"/>
              <a:cs typeface="Arial Unicode MS" pitchFamily="34" charset="-128"/>
            </a:endParaRPr>
          </a:p>
          <a:p>
            <a:pPr marL="682625" indent="-682625" algn="just" eaLnBrk="1" fontAlgn="auto" hangingPunct="1">
              <a:spcAft>
                <a:spcPts val="0"/>
              </a:spcAft>
              <a:buNone/>
              <a:defRPr/>
            </a:pPr>
            <a:endParaRPr lang="en-US" sz="20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None/>
              <a:defRPr/>
            </a:pPr>
            <a:endParaRPr lang="en-US" sz="2000" dirty="0" smtClean="0">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82000" cy="1143000"/>
          </a:xfrm>
        </p:spPr>
        <p:txBody>
          <a:bodyPr>
            <a:normAutofit fontScale="90000"/>
          </a:bodyPr>
          <a:lstStyle/>
          <a:p>
            <a:pPr eaLnBrk="1" fontAlgn="auto" hangingPunct="1">
              <a:spcAft>
                <a:spcPts val="0"/>
              </a:spcAft>
              <a:defRPr/>
            </a:pPr>
            <a:r>
              <a:rPr lang="en-US" b="1" dirty="0" smtClean="0">
                <a:latin typeface="Arial Unicode MS" pitchFamily="34" charset="-128"/>
                <a:ea typeface="Arial Unicode MS" pitchFamily="34" charset="-128"/>
                <a:cs typeface="Arial Unicode MS" pitchFamily="34" charset="-128"/>
              </a:rPr>
              <a:t>Disqualifications (141).</a:t>
            </a:r>
            <a:br>
              <a:rPr lang="en-US" b="1" dirty="0" smtClean="0">
                <a:latin typeface="Arial Unicode MS" pitchFamily="34" charset="-128"/>
                <a:ea typeface="Arial Unicode MS" pitchFamily="34" charset="-128"/>
                <a:cs typeface="Arial Unicode MS" pitchFamily="34" charset="-128"/>
              </a:rPr>
            </a:br>
            <a:endParaRPr lang="en-US" dirty="0"/>
          </a:p>
        </p:txBody>
      </p:sp>
      <p:sp>
        <p:nvSpPr>
          <p:cNvPr id="4" name="Slide Number Placeholder 3"/>
          <p:cNvSpPr>
            <a:spLocks noGrp="1"/>
          </p:cNvSpPr>
          <p:nvPr>
            <p:ph type="sldNum" sz="quarter" idx="12"/>
          </p:nvPr>
        </p:nvSpPr>
        <p:spPr/>
        <p:txBody>
          <a:bodyPr>
            <a:normAutofit fontScale="85000" lnSpcReduction="20000"/>
          </a:bodyPr>
          <a:lstStyle/>
          <a:p>
            <a:pPr>
              <a:defRPr/>
            </a:pPr>
            <a:fld id="{D738D0EB-9A2E-408A-9D90-8D75EC5503E5}" type="slidenum">
              <a:rPr lang="en-US"/>
              <a:pPr>
                <a:defRPr/>
              </a:pPr>
              <a:t>44</a:t>
            </a:fld>
            <a:endParaRPr lang="en-US"/>
          </a:p>
        </p:txBody>
      </p:sp>
      <p:sp>
        <p:nvSpPr>
          <p:cNvPr id="56325"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
        <p:nvSpPr>
          <p:cNvPr id="6" name="Content Placeholder 5"/>
          <p:cNvSpPr>
            <a:spLocks noGrp="1"/>
          </p:cNvSpPr>
          <p:nvPr>
            <p:ph sz="quarter" idx="1"/>
          </p:nvPr>
        </p:nvSpPr>
        <p:spPr>
          <a:xfrm>
            <a:off x="533400" y="1600200"/>
            <a:ext cx="8153400" cy="4495800"/>
          </a:xfrm>
        </p:spPr>
        <p:txBody>
          <a:bodyPr/>
          <a:lstStyle/>
          <a:p>
            <a:pPr marL="457200" indent="-457200" algn="just" eaLnBrk="1" fontAlgn="auto" hangingPunct="1">
              <a:spcAft>
                <a:spcPts val="0"/>
              </a:spcAft>
              <a:buFont typeface="+mj-lt"/>
              <a:buAutoNum type="arabicParenR" startAt="4"/>
              <a:defRPr/>
            </a:pPr>
            <a:r>
              <a:rPr lang="en-US" sz="2400" dirty="0" smtClean="0">
                <a:latin typeface="Arial Unicode MS" pitchFamily="34" charset="-128"/>
                <a:ea typeface="Arial Unicode MS" pitchFamily="34" charset="-128"/>
                <a:cs typeface="Arial Unicode MS" pitchFamily="34" charset="-128"/>
              </a:rPr>
              <a:t>he or his relative or partner:</a:t>
            </a:r>
          </a:p>
          <a:p>
            <a:pPr marL="566738" indent="-233363" algn="just" eaLnBrk="1" fontAlgn="auto" hangingPunct="1">
              <a:spcAft>
                <a:spcPts val="0"/>
              </a:spcAft>
              <a:buFont typeface="+mj-lt"/>
              <a:buAutoNum type="alphaLcParenR"/>
              <a:defRPr/>
            </a:pPr>
            <a:r>
              <a:rPr lang="en-US" sz="2400" dirty="0" smtClean="0">
                <a:latin typeface="Arial Unicode MS" pitchFamily="34" charset="-128"/>
                <a:ea typeface="Arial Unicode MS" pitchFamily="34" charset="-128"/>
                <a:cs typeface="Arial Unicode MS" pitchFamily="34" charset="-128"/>
              </a:rPr>
              <a:t>has interest by holding securities in company, subsidiary, holding or associate company for exceeding Rs.1,00,000/-.</a:t>
            </a:r>
          </a:p>
          <a:p>
            <a:pPr marL="566738" indent="-233363" algn="just" eaLnBrk="1" fontAlgn="auto" hangingPunct="1">
              <a:spcAft>
                <a:spcPts val="0"/>
              </a:spcAft>
              <a:buFont typeface="+mj-lt"/>
              <a:buAutoNum type="alphaLcParenR"/>
              <a:defRPr/>
            </a:pPr>
            <a:r>
              <a:rPr lang="en-US" sz="2400" dirty="0" smtClean="0">
                <a:latin typeface="Arial Unicode MS" pitchFamily="34" charset="-128"/>
                <a:ea typeface="Arial Unicode MS" pitchFamily="34" charset="-128"/>
                <a:cs typeface="Arial Unicode MS" pitchFamily="34" charset="-128"/>
              </a:rPr>
              <a:t>Is indebted to the company, subsidiary, holding or associate company or subsidiary of holding company in excess of Rs.5,00,000/-.</a:t>
            </a:r>
          </a:p>
          <a:p>
            <a:pPr marL="566738" indent="-233363" algn="just" eaLnBrk="1" fontAlgn="auto" hangingPunct="1">
              <a:spcAft>
                <a:spcPts val="0"/>
              </a:spcAft>
              <a:buFont typeface="+mj-lt"/>
              <a:buAutoNum type="alphaLcParenR"/>
              <a:defRPr/>
            </a:pPr>
            <a:r>
              <a:rPr lang="en-US" sz="2400" dirty="0" smtClean="0">
                <a:latin typeface="Arial Unicode MS" pitchFamily="34" charset="-128"/>
                <a:ea typeface="Arial Unicode MS" pitchFamily="34" charset="-128"/>
                <a:cs typeface="Arial Unicode MS" pitchFamily="34" charset="-128"/>
              </a:rPr>
              <a:t>Given guarantee or provided security in connection with indebtedness of  third  person to the company subsidiary, holding or associate or subsidiary of holding company or Rs.100,000/- or more</a:t>
            </a:r>
          </a:p>
          <a:p>
            <a:pPr marL="682625" indent="-682625" algn="just" eaLnBrk="1" fontAlgn="auto" hangingPunct="1">
              <a:spcAft>
                <a:spcPts val="0"/>
              </a:spcAft>
              <a:buAutoNum type="alphaLcParenR" startAt="2"/>
              <a:defRPr/>
            </a:pPr>
            <a:endParaRPr lang="en-US" sz="2400" dirty="0" smtClean="0">
              <a:latin typeface="Arial Unicode MS" pitchFamily="34" charset="-128"/>
              <a:ea typeface="Arial Unicode MS" pitchFamily="34" charset="-128"/>
              <a:cs typeface="Arial Unicode MS" pitchFamily="34" charset="-128"/>
            </a:endParaRPr>
          </a:p>
          <a:p>
            <a:pPr marL="682625" indent="-682625"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82000" cy="1143000"/>
          </a:xfrm>
        </p:spPr>
        <p:txBody>
          <a:bodyPr>
            <a:normAutofit fontScale="90000"/>
          </a:bodyPr>
          <a:lstStyle/>
          <a:p>
            <a:pPr eaLnBrk="1" fontAlgn="auto" hangingPunct="1">
              <a:spcAft>
                <a:spcPts val="0"/>
              </a:spcAft>
              <a:defRPr/>
            </a:pPr>
            <a:r>
              <a:rPr lang="en-US" b="1" dirty="0" smtClean="0">
                <a:latin typeface="Arial Unicode MS" pitchFamily="34" charset="-128"/>
                <a:ea typeface="Arial Unicode MS" pitchFamily="34" charset="-128"/>
                <a:cs typeface="Arial Unicode MS" pitchFamily="34" charset="-128"/>
              </a:rPr>
              <a:t>Disqualifications (141).</a:t>
            </a:r>
            <a:br>
              <a:rPr lang="en-US" b="1" dirty="0" smtClean="0">
                <a:latin typeface="Arial Unicode MS" pitchFamily="34" charset="-128"/>
                <a:ea typeface="Arial Unicode MS" pitchFamily="34" charset="-128"/>
                <a:cs typeface="Arial Unicode MS" pitchFamily="34" charset="-128"/>
              </a:rPr>
            </a:br>
            <a:endParaRPr lang="en-US" dirty="0"/>
          </a:p>
        </p:txBody>
      </p:sp>
      <p:sp>
        <p:nvSpPr>
          <p:cNvPr id="4" name="Slide Number Placeholder 3"/>
          <p:cNvSpPr>
            <a:spLocks noGrp="1"/>
          </p:cNvSpPr>
          <p:nvPr>
            <p:ph type="sldNum" sz="quarter" idx="12"/>
          </p:nvPr>
        </p:nvSpPr>
        <p:spPr/>
        <p:txBody>
          <a:bodyPr>
            <a:normAutofit fontScale="85000" lnSpcReduction="20000"/>
          </a:bodyPr>
          <a:lstStyle/>
          <a:p>
            <a:pPr>
              <a:defRPr/>
            </a:pPr>
            <a:fld id="{D738D0EB-9A2E-408A-9D90-8D75EC5503E5}" type="slidenum">
              <a:rPr lang="en-US"/>
              <a:pPr>
                <a:defRPr/>
              </a:pPr>
              <a:t>45</a:t>
            </a:fld>
            <a:endParaRPr lang="en-US"/>
          </a:p>
        </p:txBody>
      </p:sp>
      <p:sp>
        <p:nvSpPr>
          <p:cNvPr id="56325" name="Footer Placeholder 4"/>
          <p:cNvSpPr>
            <a:spLocks noGrp="1"/>
          </p:cNvSpPr>
          <p:nvPr>
            <p:ph type="ftr" sz="quarter" idx="11"/>
          </p:nvPr>
        </p:nvSpPr>
        <p:spPr bwMode="auto">
          <a:xfrm>
            <a:off x="6324600" y="6248400"/>
            <a:ext cx="2438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
        <p:nvSpPr>
          <p:cNvPr id="6" name="Content Placeholder 5"/>
          <p:cNvSpPr>
            <a:spLocks noGrp="1"/>
          </p:cNvSpPr>
          <p:nvPr>
            <p:ph sz="quarter" idx="1"/>
          </p:nvPr>
        </p:nvSpPr>
        <p:spPr>
          <a:xfrm>
            <a:off x="381000" y="1600200"/>
            <a:ext cx="8385048" cy="4724400"/>
          </a:xfrm>
        </p:spPr>
        <p:txBody>
          <a:bodyPr/>
          <a:lstStyle/>
          <a:p>
            <a:pPr marL="347663" indent="-347663" algn="just" eaLnBrk="1" fontAlgn="auto" hangingPunct="1">
              <a:spcAft>
                <a:spcPts val="0"/>
              </a:spcAft>
              <a:buFont typeface="+mj-lt"/>
              <a:buAutoNum type="arabicParenR" startAt="5"/>
              <a:defRPr/>
            </a:pPr>
            <a:r>
              <a:rPr lang="en-US" sz="2600" dirty="0" smtClean="0">
                <a:latin typeface="Arial Unicode MS" pitchFamily="34" charset="-128"/>
                <a:ea typeface="Arial Unicode MS" pitchFamily="34" charset="-128"/>
                <a:cs typeface="Arial Unicode MS" pitchFamily="34" charset="-128"/>
              </a:rPr>
              <a:t>A person or firm whose </a:t>
            </a:r>
            <a:r>
              <a:rPr lang="en-US" sz="2600" b="1" dirty="0" smtClean="0">
                <a:latin typeface="Arial Unicode MS" pitchFamily="34" charset="-128"/>
                <a:ea typeface="Arial Unicode MS" pitchFamily="34" charset="-128"/>
                <a:cs typeface="Arial Unicode MS" pitchFamily="34" charset="-128"/>
              </a:rPr>
              <a:t>business relationship</a:t>
            </a:r>
            <a:r>
              <a:rPr lang="en-US" sz="2600" dirty="0" smtClean="0">
                <a:latin typeface="Arial Unicode MS" pitchFamily="34" charset="-128"/>
                <a:ea typeface="Arial Unicode MS" pitchFamily="34" charset="-128"/>
                <a:cs typeface="Arial Unicode MS" pitchFamily="34" charset="-128"/>
              </a:rPr>
              <a:t> with company, subsidiary or associate company or subsidiary of such holding company or associate company of such nature as may be prescribed.</a:t>
            </a:r>
          </a:p>
          <a:p>
            <a:pPr marL="347663" indent="-347663" algn="just" eaLnBrk="1" fontAlgn="auto" hangingPunct="1">
              <a:spcAft>
                <a:spcPts val="0"/>
              </a:spcAft>
              <a:buFont typeface="+mj-lt"/>
              <a:buAutoNum type="arabicParenR" startAt="5"/>
              <a:defRPr/>
            </a:pPr>
            <a:endParaRPr lang="en-US" sz="2600" dirty="0" smtClean="0">
              <a:latin typeface="Arial Unicode MS" pitchFamily="34" charset="-128"/>
              <a:ea typeface="Arial Unicode MS" pitchFamily="34" charset="-128"/>
              <a:cs typeface="Arial Unicode MS" pitchFamily="34" charset="-128"/>
            </a:endParaRPr>
          </a:p>
          <a:p>
            <a:pPr marL="347663" indent="-347663" algn="just" eaLnBrk="1" fontAlgn="auto" hangingPunct="1">
              <a:spcAft>
                <a:spcPts val="0"/>
              </a:spcAft>
              <a:buFont typeface="+mj-lt"/>
              <a:buAutoNum type="arabicParenR" startAt="5"/>
              <a:defRPr/>
            </a:pPr>
            <a:r>
              <a:rPr lang="en-US" sz="2600" dirty="0" smtClean="0">
                <a:latin typeface="Arial Unicode MS" pitchFamily="34" charset="-128"/>
                <a:ea typeface="Arial Unicode MS" pitchFamily="34" charset="-128"/>
                <a:cs typeface="Arial Unicode MS" pitchFamily="34" charset="-128"/>
              </a:rPr>
              <a:t>Whose relative is director or is in employment of company as director or KMP.</a:t>
            </a:r>
          </a:p>
          <a:p>
            <a:pPr marL="347663" indent="-347663" algn="just" eaLnBrk="1" fontAlgn="auto" hangingPunct="1">
              <a:spcAft>
                <a:spcPts val="0"/>
              </a:spcAft>
              <a:buFont typeface="+mj-lt"/>
              <a:buAutoNum type="arabicParenR" startAt="5"/>
              <a:defRPr/>
            </a:pPr>
            <a:endParaRPr lang="en-US" sz="2600" dirty="0" smtClean="0">
              <a:latin typeface="Arial Unicode MS" pitchFamily="34" charset="-128"/>
              <a:ea typeface="Arial Unicode MS" pitchFamily="34" charset="-128"/>
              <a:cs typeface="Arial Unicode MS" pitchFamily="34" charset="-128"/>
            </a:endParaRPr>
          </a:p>
          <a:p>
            <a:pPr marL="347663" indent="-347663" algn="just" eaLnBrk="1" fontAlgn="auto" hangingPunct="1">
              <a:spcAft>
                <a:spcPts val="0"/>
              </a:spcAft>
              <a:buFont typeface="+mj-lt"/>
              <a:buAutoNum type="arabicParenR" startAt="5"/>
              <a:defRPr/>
            </a:pPr>
            <a:r>
              <a:rPr lang="en-US" sz="2600" dirty="0" smtClean="0">
                <a:latin typeface="Arial Unicode MS" pitchFamily="34" charset="-128"/>
                <a:ea typeface="Arial Unicode MS" pitchFamily="34" charset="-128"/>
                <a:cs typeface="Arial Unicode MS" pitchFamily="34" charset="-128"/>
              </a:rPr>
              <a:t>If as on date of appointment such person is holding audit of more than 20 companies.</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82000" cy="1143000"/>
          </a:xfrm>
        </p:spPr>
        <p:txBody>
          <a:bodyPr>
            <a:normAutofit fontScale="90000"/>
          </a:bodyPr>
          <a:lstStyle/>
          <a:p>
            <a:pPr eaLnBrk="1" fontAlgn="auto" hangingPunct="1">
              <a:spcAft>
                <a:spcPts val="0"/>
              </a:spcAft>
              <a:defRPr/>
            </a:pPr>
            <a:r>
              <a:rPr lang="en-US" b="1" dirty="0" smtClean="0">
                <a:latin typeface="Arial Unicode MS" pitchFamily="34" charset="-128"/>
                <a:ea typeface="Arial Unicode MS" pitchFamily="34" charset="-128"/>
                <a:cs typeface="Arial Unicode MS" pitchFamily="34" charset="-128"/>
              </a:rPr>
              <a:t>Disqualifications (141).</a:t>
            </a:r>
            <a:br>
              <a:rPr lang="en-US" b="1" dirty="0" smtClean="0">
                <a:latin typeface="Arial Unicode MS" pitchFamily="34" charset="-128"/>
                <a:ea typeface="Arial Unicode MS" pitchFamily="34" charset="-128"/>
                <a:cs typeface="Arial Unicode MS" pitchFamily="34" charset="-128"/>
              </a:rPr>
            </a:br>
            <a:endParaRPr lang="en-US" dirty="0"/>
          </a:p>
        </p:txBody>
      </p:sp>
      <p:sp>
        <p:nvSpPr>
          <p:cNvPr id="4" name="Slide Number Placeholder 3"/>
          <p:cNvSpPr>
            <a:spLocks noGrp="1"/>
          </p:cNvSpPr>
          <p:nvPr>
            <p:ph type="sldNum" sz="quarter" idx="12"/>
          </p:nvPr>
        </p:nvSpPr>
        <p:spPr/>
        <p:txBody>
          <a:bodyPr>
            <a:normAutofit fontScale="85000" lnSpcReduction="20000"/>
          </a:bodyPr>
          <a:lstStyle/>
          <a:p>
            <a:pPr>
              <a:defRPr/>
            </a:pPr>
            <a:fld id="{D738D0EB-9A2E-408A-9D90-8D75EC5503E5}" type="slidenum">
              <a:rPr lang="en-US"/>
              <a:pPr>
                <a:defRPr/>
              </a:pPr>
              <a:t>46</a:t>
            </a:fld>
            <a:endParaRPr lang="en-US"/>
          </a:p>
        </p:txBody>
      </p:sp>
      <p:sp>
        <p:nvSpPr>
          <p:cNvPr id="56325" name="Footer Placeholder 4"/>
          <p:cNvSpPr>
            <a:spLocks noGrp="1"/>
          </p:cNvSpPr>
          <p:nvPr>
            <p:ph type="ftr" sz="quarter" idx="11"/>
          </p:nvPr>
        </p:nvSpPr>
        <p:spPr bwMode="auto">
          <a:xfrm>
            <a:off x="6324600" y="6248400"/>
            <a:ext cx="2438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
        <p:nvSpPr>
          <p:cNvPr id="6" name="Content Placeholder 5"/>
          <p:cNvSpPr>
            <a:spLocks noGrp="1"/>
          </p:cNvSpPr>
          <p:nvPr>
            <p:ph sz="quarter" idx="1"/>
          </p:nvPr>
        </p:nvSpPr>
        <p:spPr>
          <a:xfrm>
            <a:off x="381000" y="1600200"/>
            <a:ext cx="8385048" cy="4724400"/>
          </a:xfrm>
        </p:spPr>
        <p:txBody>
          <a:bodyPr/>
          <a:lstStyle/>
          <a:p>
            <a:pPr marL="457200" indent="-457200" algn="just" eaLnBrk="1" fontAlgn="auto" hangingPunct="1">
              <a:spcAft>
                <a:spcPts val="0"/>
              </a:spcAft>
              <a:buFont typeface="+mj-lt"/>
              <a:buAutoNum type="arabicParenR" startAt="8"/>
              <a:defRPr/>
            </a:pPr>
            <a:r>
              <a:rPr lang="en-US" sz="2800" dirty="0" smtClean="0">
                <a:latin typeface="Arial Unicode MS" pitchFamily="34" charset="-128"/>
                <a:ea typeface="Arial Unicode MS" pitchFamily="34" charset="-128"/>
                <a:cs typeface="Arial Unicode MS" pitchFamily="34" charset="-128"/>
              </a:rPr>
              <a:t>Has been Convicted for fraud and 10 years not elapsed from the date of conviction.</a:t>
            </a:r>
          </a:p>
          <a:p>
            <a:pPr marL="457200" indent="-457200" algn="just" eaLnBrk="1" fontAlgn="auto" hangingPunct="1">
              <a:spcAft>
                <a:spcPts val="0"/>
              </a:spcAft>
              <a:buFont typeface="+mj-lt"/>
              <a:buAutoNum type="arabicParenR" startAt="8"/>
              <a:defRPr/>
            </a:pPr>
            <a:endParaRPr lang="en-US" sz="2800" dirty="0" smtClean="0">
              <a:latin typeface="Arial Unicode MS" pitchFamily="34" charset="-128"/>
              <a:ea typeface="Arial Unicode MS" pitchFamily="34" charset="-128"/>
              <a:cs typeface="Arial Unicode MS" pitchFamily="34" charset="-128"/>
            </a:endParaRPr>
          </a:p>
          <a:p>
            <a:pPr marL="457200" indent="-457200" algn="just" eaLnBrk="1" fontAlgn="auto" hangingPunct="1">
              <a:spcAft>
                <a:spcPts val="0"/>
              </a:spcAft>
              <a:buFont typeface="+mj-lt"/>
              <a:buAutoNum type="arabicParenR" startAt="8"/>
              <a:defRPr/>
            </a:pPr>
            <a:r>
              <a:rPr lang="en-US" sz="2800" dirty="0" smtClean="0">
                <a:latin typeface="Arial Unicode MS" pitchFamily="34" charset="-128"/>
                <a:ea typeface="Arial Unicode MS" pitchFamily="34" charset="-128"/>
                <a:cs typeface="Arial Unicode MS" pitchFamily="34" charset="-128"/>
              </a:rPr>
              <a:t>Providing prohibited services (section 144)</a:t>
            </a:r>
          </a:p>
          <a:p>
            <a:pPr marL="0" indent="0" algn="just" eaLnBrk="1" fontAlgn="auto" hangingPunct="1">
              <a:spcAft>
                <a:spcPts val="0"/>
              </a:spcAft>
              <a:buNone/>
              <a:defRPr/>
            </a:pPr>
            <a:endParaRPr lang="en-US" sz="28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None/>
              <a:defRPr/>
            </a:pPr>
            <a:r>
              <a:rPr lang="en-US" sz="2800" dirty="0" smtClean="0">
                <a:latin typeface="Arial Unicode MS" pitchFamily="34" charset="-128"/>
                <a:ea typeface="Arial Unicode MS" pitchFamily="34" charset="-128"/>
                <a:cs typeface="Arial Unicode MS" pitchFamily="34" charset="-128"/>
              </a:rPr>
              <a:t>If any auditor incurs any disqualification after his appointment, auditor shall vacate office and vacancy shall be casual vacancy.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82000" cy="1143000"/>
          </a:xfrm>
        </p:spPr>
        <p:txBody>
          <a:bodyPr>
            <a:normAutofit fontScale="90000"/>
          </a:bodyPr>
          <a:lstStyle/>
          <a:p>
            <a:pPr eaLnBrk="1" fontAlgn="auto" hangingPunct="1">
              <a:spcAft>
                <a:spcPts val="0"/>
              </a:spcAft>
              <a:defRPr/>
            </a:pPr>
            <a:r>
              <a:rPr lang="en-US" sz="3600" b="1" dirty="0" smtClean="0"/>
              <a:t>AUDITOR NOT TO RENDER CERTAIN SERVICES  (Section144)</a:t>
            </a:r>
            <a:endParaRPr lang="en-US" dirty="0"/>
          </a:p>
        </p:txBody>
      </p:sp>
      <p:sp>
        <p:nvSpPr>
          <p:cNvPr id="55299" name="Content Placeholder 2"/>
          <p:cNvSpPr>
            <a:spLocks noGrp="1"/>
          </p:cNvSpPr>
          <p:nvPr>
            <p:ph sz="quarter" idx="1"/>
          </p:nvPr>
        </p:nvSpPr>
        <p:spPr>
          <a:xfrm>
            <a:off x="457200" y="1524000"/>
            <a:ext cx="8382000" cy="5181600"/>
          </a:xfrm>
        </p:spPr>
        <p:txBody>
          <a:bodyPr/>
          <a:lstStyle/>
          <a:p>
            <a:pPr marL="0" indent="0" algn="just" eaLnBrk="1" hangingPunct="1">
              <a:buFont typeface="Wingdings" pitchFamily="2" charset="2"/>
              <a:buNone/>
            </a:pPr>
            <a:r>
              <a:rPr lang="en-US" sz="2800" dirty="0" smtClean="0">
                <a:latin typeface="Arial Unicode MS" pitchFamily="34" charset="-128"/>
                <a:ea typeface="Arial Unicode MS" pitchFamily="34" charset="-128"/>
                <a:cs typeface="Arial Unicode MS" pitchFamily="34" charset="-128"/>
              </a:rPr>
              <a:t>An Auditor of the company shall provide the services only as are approved by Board of Directors or Audit Committee as the case may be which shall not include any of the following (whether rendered directly or indirectly to the company or its holding company or its subsidiary company) :-</a:t>
            </a:r>
          </a:p>
          <a:p>
            <a:pPr marL="0" indent="0" algn="just" eaLnBrk="1" hangingPunct="1">
              <a:buFont typeface="Wingdings" pitchFamily="2" charset="2"/>
              <a:buNone/>
            </a:pPr>
            <a:endParaRPr lang="en-US" sz="1100" dirty="0" smtClean="0">
              <a:latin typeface="Arial Unicode MS" pitchFamily="34" charset="-128"/>
              <a:ea typeface="Arial Unicode MS" pitchFamily="34" charset="-128"/>
              <a:cs typeface="Arial Unicode MS" pitchFamily="34" charset="-128"/>
            </a:endParaRPr>
          </a:p>
          <a:p>
            <a:pPr marL="566738" lvl="1" indent="-457200" algn="just" eaLnBrk="1" hangingPunct="1">
              <a:buFont typeface="Tw Cen MT" pitchFamily="34" charset="0"/>
              <a:buAutoNum type="alphaLcParenR"/>
            </a:pPr>
            <a:r>
              <a:rPr lang="en-US" sz="2800" dirty="0" smtClean="0">
                <a:latin typeface="Arial Unicode MS" pitchFamily="34" charset="-128"/>
                <a:ea typeface="Arial Unicode MS" pitchFamily="34" charset="-128"/>
                <a:cs typeface="Arial Unicode MS" pitchFamily="34" charset="-128"/>
              </a:rPr>
              <a:t>Accounting and book keeping services.</a:t>
            </a:r>
          </a:p>
          <a:p>
            <a:pPr marL="566738" lvl="1" indent="-457200" algn="just" eaLnBrk="1" hangingPunct="1">
              <a:buFont typeface="Tw Cen MT" pitchFamily="34" charset="0"/>
              <a:buAutoNum type="alphaLcParenR"/>
            </a:pPr>
            <a:r>
              <a:rPr lang="en-US" sz="2800" dirty="0" smtClean="0">
                <a:latin typeface="Arial Unicode MS" pitchFamily="34" charset="-128"/>
                <a:ea typeface="Arial Unicode MS" pitchFamily="34" charset="-128"/>
                <a:cs typeface="Arial Unicode MS" pitchFamily="34" charset="-128"/>
              </a:rPr>
              <a:t>Internal Audit</a:t>
            </a:r>
          </a:p>
          <a:p>
            <a:pPr marL="0" indent="0" algn="just" eaLnBrk="1" hangingPunct="1">
              <a:buFont typeface="Wingdings" pitchFamily="2" charset="2"/>
              <a:buNone/>
            </a:pPr>
            <a:endParaRPr lang="en-US" sz="2800" dirty="0" smtClean="0">
              <a:latin typeface="Arial Unicode MS" pitchFamily="34" charset="-128"/>
              <a:ea typeface="Arial Unicode MS" pitchFamily="34" charset="-128"/>
              <a:cs typeface="Arial Unicode MS" pitchFamily="34" charset="-128"/>
            </a:endParaRPr>
          </a:p>
          <a:p>
            <a:pPr marL="0" indent="0" eaLnBrk="1" hangingPunct="1">
              <a:buFont typeface="Wingdings" pitchFamily="2" charset="2"/>
              <a:buNone/>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FDE0CD85-0B17-44FE-879C-3F9E5D43AB5E}" type="slidenum">
              <a:rPr lang="en-US"/>
              <a:pPr>
                <a:defRPr/>
              </a:pPr>
              <a:t>47</a:t>
            </a:fld>
            <a:endParaRPr lang="en-US"/>
          </a:p>
        </p:txBody>
      </p:sp>
      <p:sp>
        <p:nvSpPr>
          <p:cNvPr id="55301" name="Footer Placeholder 4"/>
          <p:cNvSpPr>
            <a:spLocks noGrp="1"/>
          </p:cNvSpPr>
          <p:nvPr>
            <p:ph type="ftr" sz="quarter" idx="11"/>
          </p:nvPr>
        </p:nvSpPr>
        <p:spPr bwMode="auto">
          <a:xfrm>
            <a:off x="609600" y="6477000"/>
            <a:ext cx="8305800" cy="381000"/>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82000" cy="1143000"/>
          </a:xfrm>
        </p:spPr>
        <p:txBody>
          <a:bodyPr>
            <a:normAutofit fontScale="90000"/>
          </a:bodyPr>
          <a:lstStyle/>
          <a:p>
            <a:pPr eaLnBrk="1" fontAlgn="auto" hangingPunct="1">
              <a:spcAft>
                <a:spcPts val="0"/>
              </a:spcAft>
              <a:defRPr/>
            </a:pPr>
            <a:r>
              <a:rPr lang="en-US" sz="3600" b="1" dirty="0" smtClean="0"/>
              <a:t>AUDITOR NOT TO RENDER CERTAIN SERVICES  (Section 144)</a:t>
            </a:r>
            <a:endParaRPr lang="en-US" dirty="0"/>
          </a:p>
        </p:txBody>
      </p:sp>
      <p:sp>
        <p:nvSpPr>
          <p:cNvPr id="55299" name="Content Placeholder 2"/>
          <p:cNvSpPr>
            <a:spLocks noGrp="1"/>
          </p:cNvSpPr>
          <p:nvPr>
            <p:ph sz="quarter" idx="1"/>
          </p:nvPr>
        </p:nvSpPr>
        <p:spPr>
          <a:xfrm>
            <a:off x="457200" y="1600200"/>
            <a:ext cx="8382000" cy="5105400"/>
          </a:xfrm>
        </p:spPr>
        <p:txBody>
          <a:bodyPr/>
          <a:lstStyle/>
          <a:p>
            <a:pPr marL="623888" lvl="1" indent="-514350" algn="just" eaLnBrk="1" hangingPunct="1">
              <a:buFont typeface="+mj-lt"/>
              <a:buAutoNum type="alphaLcParenR" startAt="3"/>
            </a:pPr>
            <a:r>
              <a:rPr lang="en-US" sz="2800" dirty="0" smtClean="0">
                <a:latin typeface="Arial Unicode MS" pitchFamily="34" charset="-128"/>
                <a:ea typeface="Arial Unicode MS" pitchFamily="34" charset="-128"/>
                <a:cs typeface="Arial Unicode MS" pitchFamily="34" charset="-128"/>
              </a:rPr>
              <a:t>Design and implementation of any informational system</a:t>
            </a:r>
          </a:p>
          <a:p>
            <a:pPr marL="623888" lvl="1" indent="-514350" algn="just" eaLnBrk="1" hangingPunct="1">
              <a:buFont typeface="+mj-lt"/>
              <a:buAutoNum type="alphaLcParenR" startAt="3"/>
            </a:pPr>
            <a:r>
              <a:rPr lang="en-US" sz="2800" dirty="0" smtClean="0">
                <a:latin typeface="Arial Unicode MS" pitchFamily="34" charset="-128"/>
                <a:ea typeface="Arial Unicode MS" pitchFamily="34" charset="-128"/>
                <a:cs typeface="Arial Unicode MS" pitchFamily="34" charset="-128"/>
              </a:rPr>
              <a:t>Actuarial services</a:t>
            </a:r>
          </a:p>
          <a:p>
            <a:pPr marL="623888" lvl="1" indent="-514350" algn="just" eaLnBrk="1" hangingPunct="1">
              <a:buFont typeface="+mj-lt"/>
              <a:buAutoNum type="alphaLcParenR" startAt="3"/>
            </a:pPr>
            <a:r>
              <a:rPr lang="en-US" sz="2800" dirty="0" smtClean="0">
                <a:latin typeface="Arial Unicode MS" pitchFamily="34" charset="-128"/>
                <a:ea typeface="Arial Unicode MS" pitchFamily="34" charset="-128"/>
                <a:cs typeface="Arial Unicode MS" pitchFamily="34" charset="-128"/>
              </a:rPr>
              <a:t>Investment advisory services</a:t>
            </a:r>
          </a:p>
          <a:p>
            <a:pPr marL="623888" lvl="1" indent="-514350" algn="just" eaLnBrk="1" hangingPunct="1">
              <a:buFont typeface="+mj-lt"/>
              <a:buAutoNum type="alphaLcParenR" startAt="3"/>
            </a:pPr>
            <a:r>
              <a:rPr lang="en-US" sz="2800" dirty="0" smtClean="0">
                <a:latin typeface="Arial Unicode MS" pitchFamily="34" charset="-128"/>
                <a:ea typeface="Arial Unicode MS" pitchFamily="34" charset="-128"/>
                <a:cs typeface="Arial Unicode MS" pitchFamily="34" charset="-128"/>
              </a:rPr>
              <a:t>Investment banking services</a:t>
            </a:r>
          </a:p>
          <a:p>
            <a:pPr marL="623888" lvl="1" indent="-514350" algn="just" eaLnBrk="1" hangingPunct="1">
              <a:buFont typeface="+mj-lt"/>
              <a:buAutoNum type="alphaLcParenR" startAt="3"/>
            </a:pPr>
            <a:r>
              <a:rPr lang="en-US" sz="2800" dirty="0" smtClean="0">
                <a:latin typeface="Arial Unicode MS" pitchFamily="34" charset="-128"/>
                <a:ea typeface="Arial Unicode MS" pitchFamily="34" charset="-128"/>
                <a:cs typeface="Arial Unicode MS" pitchFamily="34" charset="-128"/>
              </a:rPr>
              <a:t>Rendering of outsourced financial services</a:t>
            </a:r>
          </a:p>
          <a:p>
            <a:pPr marL="623888" lvl="1" indent="-514350" algn="just" eaLnBrk="1" hangingPunct="1">
              <a:buFont typeface="+mj-lt"/>
              <a:buAutoNum type="alphaLcParenR" startAt="3"/>
            </a:pPr>
            <a:r>
              <a:rPr lang="en-US" sz="2800" dirty="0" smtClean="0">
                <a:latin typeface="Arial Unicode MS" pitchFamily="34" charset="-128"/>
                <a:ea typeface="Arial Unicode MS" pitchFamily="34" charset="-128"/>
                <a:cs typeface="Arial Unicode MS" pitchFamily="34" charset="-128"/>
              </a:rPr>
              <a:t>Management services</a:t>
            </a:r>
          </a:p>
          <a:p>
            <a:pPr marL="623888" lvl="1" indent="-514350" algn="just" eaLnBrk="1" hangingPunct="1">
              <a:buFont typeface="+mj-lt"/>
              <a:buAutoNum type="alphaLcParenR" startAt="3"/>
            </a:pPr>
            <a:r>
              <a:rPr lang="en-US" sz="2800" dirty="0" smtClean="0">
                <a:latin typeface="Arial Unicode MS" pitchFamily="34" charset="-128"/>
                <a:ea typeface="Arial Unicode MS" pitchFamily="34" charset="-128"/>
                <a:cs typeface="Arial Unicode MS" pitchFamily="34" charset="-128"/>
              </a:rPr>
              <a:t>Any other kind of services as may be prescribed.</a:t>
            </a:r>
          </a:p>
          <a:p>
            <a:pPr marL="0" indent="0" eaLnBrk="1" hangingPunct="1">
              <a:buFont typeface="Wingdings" pitchFamily="2" charset="2"/>
              <a:buNone/>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FDE0CD85-0B17-44FE-879C-3F9E5D43AB5E}" type="slidenum">
              <a:rPr lang="en-US"/>
              <a:pPr>
                <a:defRPr/>
              </a:pPr>
              <a:t>48</a:t>
            </a:fld>
            <a:endParaRPr lang="en-US"/>
          </a:p>
        </p:txBody>
      </p:sp>
      <p:sp>
        <p:nvSpPr>
          <p:cNvPr id="55301" name="Footer Placeholder 4"/>
          <p:cNvSpPr>
            <a:spLocks noGrp="1"/>
          </p:cNvSpPr>
          <p:nvPr>
            <p:ph type="ftr" sz="quarter" idx="11"/>
          </p:nvPr>
        </p:nvSpPr>
        <p:spPr bwMode="auto">
          <a:xfrm>
            <a:off x="609600" y="6477000"/>
            <a:ext cx="8305800" cy="381000"/>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82000" cy="1143000"/>
          </a:xfrm>
        </p:spPr>
        <p:txBody>
          <a:bodyPr>
            <a:normAutofit fontScale="90000"/>
          </a:bodyPr>
          <a:lstStyle/>
          <a:p>
            <a:pPr eaLnBrk="1" fontAlgn="auto" hangingPunct="1">
              <a:spcAft>
                <a:spcPts val="0"/>
              </a:spcAft>
              <a:defRPr/>
            </a:pPr>
            <a:r>
              <a:rPr lang="en-US" sz="3600" b="1" dirty="0" smtClean="0"/>
              <a:t>AUDITOR NOT TO RENDER CERTAIN SERVICES  (Section144)</a:t>
            </a:r>
            <a:endParaRPr lang="en-US" dirty="0"/>
          </a:p>
        </p:txBody>
      </p:sp>
      <p:sp>
        <p:nvSpPr>
          <p:cNvPr id="3" name="Content Placeholder 2"/>
          <p:cNvSpPr>
            <a:spLocks noGrp="1"/>
          </p:cNvSpPr>
          <p:nvPr>
            <p:ph sz="quarter" idx="1"/>
          </p:nvPr>
        </p:nvSpPr>
        <p:spPr>
          <a:xfrm>
            <a:off x="457200" y="1600200"/>
            <a:ext cx="8308975" cy="4495800"/>
          </a:xfrm>
        </p:spPr>
        <p:txBody>
          <a:bodyPr>
            <a:noAutofit/>
          </a:bodyPr>
          <a:lstStyle/>
          <a:p>
            <a:pPr marL="0" indent="0" algn="just" eaLnBrk="1" fontAlgn="auto" hangingPunct="1">
              <a:spcAft>
                <a:spcPts val="0"/>
              </a:spcAft>
              <a:buFont typeface="Wingdings"/>
              <a:buNone/>
              <a:defRPr/>
            </a:pPr>
            <a:r>
              <a:rPr lang="en-US" sz="2400" dirty="0" smtClean="0">
                <a:latin typeface="Arial Unicode MS" pitchFamily="34" charset="-128"/>
                <a:ea typeface="Arial Unicode MS" pitchFamily="34" charset="-128"/>
                <a:cs typeface="Arial Unicode MS" pitchFamily="34" charset="-128"/>
              </a:rPr>
              <a:t>Directly or indirectly includes  :-</a:t>
            </a:r>
          </a:p>
          <a:p>
            <a:pPr marL="0" indent="0" algn="just" eaLnBrk="1" fontAlgn="auto" hangingPunct="1">
              <a:spcAft>
                <a:spcPts val="0"/>
              </a:spcAft>
              <a:buFont typeface="Wingdings"/>
              <a:buNone/>
              <a:defRPr/>
            </a:pPr>
            <a:r>
              <a:rPr lang="en-US" sz="2400" b="1" u="sng" dirty="0" smtClean="0">
                <a:latin typeface="Arial Unicode MS" pitchFamily="34" charset="-128"/>
                <a:ea typeface="Arial Unicode MS" pitchFamily="34" charset="-128"/>
                <a:cs typeface="Arial Unicode MS" pitchFamily="34" charset="-128"/>
              </a:rPr>
              <a:t>In case of individual </a:t>
            </a:r>
            <a:r>
              <a:rPr lang="en-US" sz="2400" b="1" dirty="0" smtClean="0">
                <a:latin typeface="Arial Unicode MS" pitchFamily="34" charset="-128"/>
                <a:ea typeface="Arial Unicode MS" pitchFamily="34" charset="-128"/>
                <a:cs typeface="Arial Unicode MS" pitchFamily="34" charset="-128"/>
              </a:rPr>
              <a:t>:-</a:t>
            </a:r>
          </a:p>
          <a:p>
            <a:pPr marL="0" indent="0" algn="just" eaLnBrk="1" fontAlgn="auto" hangingPunct="1">
              <a:spcAft>
                <a:spcPts val="0"/>
              </a:spcAft>
              <a:buFont typeface="Wingdings"/>
              <a:buNone/>
              <a:defRPr/>
            </a:pPr>
            <a:r>
              <a:rPr lang="en-US" sz="2400" dirty="0" smtClean="0">
                <a:latin typeface="Arial Unicode MS" pitchFamily="34" charset="-128"/>
                <a:ea typeface="Arial Unicode MS" pitchFamily="34" charset="-128"/>
                <a:cs typeface="Arial Unicode MS" pitchFamily="34" charset="-128"/>
              </a:rPr>
              <a:t>Either himself or through his relatives or any other person connected or associated with such individual or through any other entity whosoever, in which such individual has significant influence or control or whose name, trade mark, or brand is used by such individual.</a:t>
            </a:r>
          </a:p>
          <a:p>
            <a:pPr marL="320040" indent="-320040" algn="just" eaLnBrk="1" fontAlgn="auto" hangingPunct="1">
              <a:spcAft>
                <a:spcPts val="0"/>
              </a:spcAft>
              <a:buFont typeface="Wingdings"/>
              <a:buNone/>
              <a:defRPr/>
            </a:pPr>
            <a:r>
              <a:rPr lang="en-US" sz="2400" b="1" u="sng" dirty="0" smtClean="0">
                <a:latin typeface="Arial Unicode MS" pitchFamily="34" charset="-128"/>
                <a:ea typeface="Arial Unicode MS" pitchFamily="34" charset="-128"/>
                <a:cs typeface="Arial Unicode MS" pitchFamily="34" charset="-128"/>
              </a:rPr>
              <a:t>In case of firm</a:t>
            </a:r>
            <a:r>
              <a:rPr lang="en-US" sz="2400" b="1" dirty="0" smtClean="0">
                <a:latin typeface="Arial Unicode MS" pitchFamily="34" charset="-128"/>
                <a:ea typeface="Arial Unicode MS" pitchFamily="34" charset="-128"/>
                <a:cs typeface="Arial Unicode MS" pitchFamily="34" charset="-128"/>
              </a:rPr>
              <a:t>:-</a:t>
            </a:r>
          </a:p>
          <a:p>
            <a:pPr marL="0" indent="0" algn="just" eaLnBrk="1" fontAlgn="auto" hangingPunct="1">
              <a:spcAft>
                <a:spcPts val="0"/>
              </a:spcAft>
              <a:buFont typeface="Wingdings"/>
              <a:buNone/>
              <a:defRPr/>
            </a:pPr>
            <a:r>
              <a:rPr lang="en-US" sz="2400" dirty="0" smtClean="0">
                <a:latin typeface="Arial Unicode MS" pitchFamily="34" charset="-128"/>
                <a:ea typeface="Arial Unicode MS" pitchFamily="34" charset="-128"/>
                <a:cs typeface="Arial Unicode MS" pitchFamily="34" charset="-128"/>
              </a:rPr>
              <a:t>Either itself or through any of its partners, through its parent, subsidiary or associate entity in which firm or any partner has significant influence and control or whose name, trade mark, or brand is used by such individual.</a:t>
            </a:r>
          </a:p>
          <a:p>
            <a:pPr marL="320040" indent="-320040" algn="just" eaLnBrk="1" fontAlgn="auto" hangingPunct="1">
              <a:spcAft>
                <a:spcPts val="0"/>
              </a:spcAft>
              <a:buFont typeface="Wingdings"/>
              <a:buNone/>
              <a:defRPr/>
            </a:pPr>
            <a:endParaRPr lang="en-US" sz="2400" dirty="0" smtClean="0">
              <a:latin typeface="Arial Unicode MS" pitchFamily="34" charset="-128"/>
              <a:ea typeface="Arial Unicode MS" pitchFamily="34" charset="-128"/>
              <a:cs typeface="Arial Unicode MS" pitchFamily="34" charset="-128"/>
            </a:endParaRPr>
          </a:p>
          <a:p>
            <a:pPr marL="320040" indent="-320040" eaLnBrk="1" fontAlgn="auto" hangingPunct="1">
              <a:spcAft>
                <a:spcPts val="0"/>
              </a:spcAft>
              <a:buFont typeface="Wingdings"/>
              <a:buChar char=""/>
              <a:defRPr/>
            </a:pPr>
            <a:endParaRPr lang="en-US" sz="2400" dirty="0" smtClean="0">
              <a:latin typeface="Arial Unicode MS" pitchFamily="34" charset="-128"/>
              <a:ea typeface="Arial Unicode MS" pitchFamily="34" charset="-128"/>
              <a:cs typeface="Arial Unicode MS" pitchFamily="34" charset="-128"/>
            </a:endParaRPr>
          </a:p>
          <a:p>
            <a:pPr marL="0" indent="0"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D738D0EB-9A2E-408A-9D90-8D75EC5503E5}" type="slidenum">
              <a:rPr lang="en-US"/>
              <a:pPr>
                <a:defRPr/>
              </a:pPr>
              <a:t>49</a:t>
            </a:fld>
            <a:endParaRPr lang="en-US"/>
          </a:p>
        </p:txBody>
      </p:sp>
      <p:sp>
        <p:nvSpPr>
          <p:cNvPr id="56325"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Arial Unicode MS" pitchFamily="34" charset="-128"/>
                <a:ea typeface="Arial Unicode MS" pitchFamily="34" charset="-128"/>
                <a:cs typeface="Arial Unicode MS" pitchFamily="34" charset="-128"/>
              </a:rPr>
              <a:t>Financial Statement (Section 129)</a:t>
            </a:r>
          </a:p>
        </p:txBody>
      </p:sp>
      <p:sp>
        <p:nvSpPr>
          <p:cNvPr id="3" name="Content Placeholder 2"/>
          <p:cNvSpPr>
            <a:spLocks noGrp="1"/>
          </p:cNvSpPr>
          <p:nvPr>
            <p:ph sz="quarter" idx="1"/>
          </p:nvPr>
        </p:nvSpPr>
        <p:spPr>
          <a:xfrm>
            <a:off x="612648" y="1600200"/>
            <a:ext cx="8302752" cy="5105400"/>
          </a:xfrm>
        </p:spPr>
        <p:txBody>
          <a:bodyPr/>
          <a:lstStyle/>
          <a:p>
            <a:pPr>
              <a:buFont typeface="Wingdings" pitchFamily="2" charset="2"/>
              <a:buChar char="Ø"/>
            </a:pPr>
            <a:r>
              <a:rPr lang="en-US" sz="2600" b="1" dirty="0" smtClean="0">
                <a:latin typeface="Arial Unicode MS" pitchFamily="34" charset="-128"/>
                <a:ea typeface="Arial Unicode MS" pitchFamily="34" charset="-128"/>
                <a:cs typeface="Arial Unicode MS" pitchFamily="34" charset="-128"/>
              </a:rPr>
              <a:t>Books of accounts( Section2(13) )</a:t>
            </a:r>
          </a:p>
          <a:p>
            <a:r>
              <a:rPr lang="en-US" sz="2600" b="1" dirty="0" smtClean="0">
                <a:latin typeface="Arial Unicode MS" pitchFamily="34" charset="-128"/>
                <a:ea typeface="Arial Unicode MS" pitchFamily="34" charset="-128"/>
                <a:cs typeface="Arial Unicode MS" pitchFamily="34" charset="-128"/>
              </a:rPr>
              <a:t>     </a:t>
            </a:r>
            <a:r>
              <a:rPr lang="en-US" sz="2600" dirty="0" smtClean="0">
                <a:latin typeface="Arial Unicode MS" pitchFamily="34" charset="-128"/>
                <a:ea typeface="Arial Unicode MS" pitchFamily="34" charset="-128"/>
                <a:cs typeface="Arial Unicode MS" pitchFamily="34" charset="-128"/>
              </a:rPr>
              <a:t>All money received and expended</a:t>
            </a:r>
          </a:p>
          <a:p>
            <a:r>
              <a:rPr lang="en-US" sz="2600" dirty="0" smtClean="0">
                <a:latin typeface="Arial Unicode MS" pitchFamily="34" charset="-128"/>
                <a:ea typeface="Arial Unicode MS" pitchFamily="34" charset="-128"/>
                <a:cs typeface="Arial Unicode MS" pitchFamily="34" charset="-128"/>
              </a:rPr>
              <a:t>     All sales and purchases of goods and services</a:t>
            </a:r>
          </a:p>
          <a:p>
            <a:r>
              <a:rPr lang="en-US" sz="2600" dirty="0" smtClean="0">
                <a:latin typeface="Arial Unicode MS" pitchFamily="34" charset="-128"/>
                <a:ea typeface="Arial Unicode MS" pitchFamily="34" charset="-128"/>
                <a:cs typeface="Arial Unicode MS" pitchFamily="34" charset="-128"/>
              </a:rPr>
              <a:t>     All assets and liabilities</a:t>
            </a:r>
          </a:p>
          <a:p>
            <a:r>
              <a:rPr lang="en-US" sz="2600" dirty="0" smtClean="0">
                <a:latin typeface="Arial Unicode MS" pitchFamily="34" charset="-128"/>
                <a:ea typeface="Arial Unicode MS" pitchFamily="34" charset="-128"/>
                <a:cs typeface="Arial Unicode MS" pitchFamily="34" charset="-128"/>
              </a:rPr>
              <a:t>     Items of costs  (Section 148)</a:t>
            </a:r>
            <a:endParaRPr lang="en-US" sz="2600" dirty="0">
              <a:latin typeface="Arial Unicode MS" pitchFamily="34" charset="-128"/>
              <a:ea typeface="Arial Unicode MS" pitchFamily="34" charset="-128"/>
              <a:cs typeface="Arial Unicode MS" pitchFamily="34" charset="-128"/>
            </a:endParaRPr>
          </a:p>
        </p:txBody>
      </p:sp>
      <p:sp>
        <p:nvSpPr>
          <p:cNvPr id="4" name="Footer Placeholder 3"/>
          <p:cNvSpPr>
            <a:spLocks noGrp="1"/>
          </p:cNvSpPr>
          <p:nvPr>
            <p:ph type="ftr" sz="quarter" idx="11"/>
          </p:nvPr>
        </p:nvSpPr>
        <p:spPr>
          <a:xfrm>
            <a:off x="609600" y="6400800"/>
            <a:ext cx="8382000" cy="457200"/>
          </a:xfrm>
        </p:spPr>
        <p:txBody>
          <a:bodyPr/>
          <a:lstStyle/>
          <a:p>
            <a:pPr>
              <a:defRPr/>
            </a:pPr>
            <a:r>
              <a:rPr lang="en-US" dirty="0" smtClean="0"/>
              <a:t>SAXENA &amp; SAXENA</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5</a:t>
            </a:fld>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610600" cy="1143000"/>
          </a:xfrm>
        </p:spPr>
        <p:txBody>
          <a:bodyPr>
            <a:normAutofit/>
          </a:bodyPr>
          <a:lstStyle/>
          <a:p>
            <a:pPr eaLnBrk="1" fontAlgn="auto" hangingPunct="1">
              <a:spcAft>
                <a:spcPts val="0"/>
              </a:spcAft>
              <a:defRPr/>
            </a:pPr>
            <a:r>
              <a:rPr lang="en-US" sz="3200" b="1" dirty="0" smtClean="0">
                <a:latin typeface="Arial Unicode MS" pitchFamily="34" charset="-128"/>
                <a:ea typeface="Arial Unicode MS" pitchFamily="34" charset="-128"/>
                <a:cs typeface="Arial Unicode MS" pitchFamily="34" charset="-128"/>
              </a:rPr>
              <a:t>Other matters to be included in Auditor’s Report </a:t>
            </a:r>
            <a:endParaRPr lang="en-US" sz="3200" b="1"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600200"/>
            <a:ext cx="8308975" cy="4495800"/>
          </a:xfrm>
        </p:spPr>
        <p:txBody>
          <a:bodyPr>
            <a:noAutofit/>
          </a:bodyPr>
          <a:lstStyle/>
          <a:p>
            <a:pPr marL="347663" indent="-347663"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Impact (if any) of pending litigations on its financial position in the financial statements.</a:t>
            </a:r>
          </a:p>
          <a:p>
            <a:pPr marL="347663" indent="-347663" algn="just" eaLnBrk="1" fontAlgn="auto" hangingPunct="1">
              <a:spcAft>
                <a:spcPts val="0"/>
              </a:spcAft>
              <a:defRPr/>
            </a:pPr>
            <a:endParaRPr lang="en-US" sz="2400" dirty="0" smtClean="0">
              <a:latin typeface="Arial Unicode MS" pitchFamily="34" charset="-128"/>
              <a:ea typeface="Arial Unicode MS" pitchFamily="34" charset="-128"/>
              <a:cs typeface="Arial Unicode MS" pitchFamily="34" charset="-128"/>
            </a:endParaRPr>
          </a:p>
          <a:p>
            <a:pPr marL="347663" indent="-347663"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Provision for material </a:t>
            </a:r>
            <a:r>
              <a:rPr lang="en-US" sz="2400" dirty="0" err="1" smtClean="0">
                <a:latin typeface="Arial Unicode MS" pitchFamily="34" charset="-128"/>
                <a:ea typeface="Arial Unicode MS" pitchFamily="34" charset="-128"/>
                <a:cs typeface="Arial Unicode MS" pitchFamily="34" charset="-128"/>
              </a:rPr>
              <a:t>forseeable</a:t>
            </a:r>
            <a:r>
              <a:rPr lang="en-US" sz="2400" dirty="0" smtClean="0">
                <a:latin typeface="Arial Unicode MS" pitchFamily="34" charset="-128"/>
                <a:ea typeface="Arial Unicode MS" pitchFamily="34" charset="-128"/>
                <a:cs typeface="Arial Unicode MS" pitchFamily="34" charset="-128"/>
              </a:rPr>
              <a:t> losses (if any) on long term contract including derivative contracts.</a:t>
            </a:r>
          </a:p>
          <a:p>
            <a:pPr marL="347663" indent="-347663" algn="just" eaLnBrk="1" fontAlgn="auto" hangingPunct="1">
              <a:spcAft>
                <a:spcPts val="0"/>
              </a:spcAft>
              <a:defRPr/>
            </a:pPr>
            <a:endParaRPr lang="en-US" sz="2400" dirty="0" smtClean="0">
              <a:latin typeface="Arial Unicode MS" pitchFamily="34" charset="-128"/>
              <a:ea typeface="Arial Unicode MS" pitchFamily="34" charset="-128"/>
              <a:cs typeface="Arial Unicode MS" pitchFamily="34" charset="-128"/>
            </a:endParaRPr>
          </a:p>
          <a:p>
            <a:pPr marL="347663" indent="-347663" algn="just" eaLnBrk="1" fontAlgn="auto" hangingPunct="1">
              <a:spcAft>
                <a:spcPts val="0"/>
              </a:spcAft>
              <a:defRPr/>
            </a:pPr>
            <a:r>
              <a:rPr lang="en-US" sz="2400" dirty="0" smtClean="0">
                <a:latin typeface="Arial Unicode MS" pitchFamily="34" charset="-128"/>
                <a:ea typeface="Arial Unicode MS" pitchFamily="34" charset="-128"/>
                <a:cs typeface="Arial Unicode MS" pitchFamily="34" charset="-128"/>
              </a:rPr>
              <a:t>Any delay in transferring amount to investor education and protection found by company. </a:t>
            </a:r>
          </a:p>
          <a:p>
            <a:pPr marL="0" indent="0" algn="just" eaLnBrk="1" fontAlgn="auto" hangingPunct="1">
              <a:spcAft>
                <a:spcPts val="0"/>
              </a:spcAft>
              <a:buFont typeface="Wingdings"/>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smtClean="0">
              <a:latin typeface="Arial Unicode MS" pitchFamily="34" charset="-128"/>
              <a:ea typeface="Arial Unicode MS" pitchFamily="34" charset="-128"/>
              <a:cs typeface="Arial Unicode MS" pitchFamily="34" charset="-128"/>
            </a:endParaRPr>
          </a:p>
          <a:p>
            <a:pPr marL="320040" indent="-320040" eaLnBrk="1" fontAlgn="auto" hangingPunct="1">
              <a:spcAft>
                <a:spcPts val="0"/>
              </a:spcAft>
              <a:buFont typeface="Wingdings"/>
              <a:buChar char=""/>
              <a:defRPr/>
            </a:pPr>
            <a:endParaRPr lang="en-US" sz="2400" dirty="0" smtClean="0">
              <a:latin typeface="Arial Unicode MS" pitchFamily="34" charset="-128"/>
              <a:ea typeface="Arial Unicode MS" pitchFamily="34" charset="-128"/>
              <a:cs typeface="Arial Unicode MS" pitchFamily="34" charset="-128"/>
            </a:endParaRPr>
          </a:p>
          <a:p>
            <a:pPr marL="0" indent="0"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D738D0EB-9A2E-408A-9D90-8D75EC5503E5}" type="slidenum">
              <a:rPr lang="en-US"/>
              <a:pPr>
                <a:defRPr/>
              </a:pPr>
              <a:t>50</a:t>
            </a:fld>
            <a:endParaRPr lang="en-US"/>
          </a:p>
        </p:txBody>
      </p:sp>
      <p:sp>
        <p:nvSpPr>
          <p:cNvPr id="56325"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381000" y="304800"/>
            <a:ext cx="8382000" cy="1143000"/>
          </a:xfrm>
        </p:spPr>
        <p:txBody>
          <a:bodyPr/>
          <a:lstStyle/>
          <a:p>
            <a:pPr eaLnBrk="1" hangingPunct="1"/>
            <a:r>
              <a:rPr lang="en-US" sz="3600" b="1" dirty="0" smtClean="0"/>
              <a:t>RESIGNATION OF AUDITOR (Section 140) </a:t>
            </a:r>
            <a:endParaRPr lang="en-US" dirty="0" smtClean="0"/>
          </a:p>
        </p:txBody>
      </p:sp>
      <p:sp>
        <p:nvSpPr>
          <p:cNvPr id="3" name="Content Placeholder 2"/>
          <p:cNvSpPr>
            <a:spLocks noGrp="1"/>
          </p:cNvSpPr>
          <p:nvPr>
            <p:ph sz="quarter" idx="1"/>
          </p:nvPr>
        </p:nvSpPr>
        <p:spPr>
          <a:xfrm>
            <a:off x="612775" y="1752600"/>
            <a:ext cx="8153400" cy="4343400"/>
          </a:xfrm>
        </p:spPr>
        <p:txBody>
          <a:bodyPr>
            <a:normAutofit/>
          </a:bodyPr>
          <a:lstStyle/>
          <a:p>
            <a:pPr marL="0" indent="0" algn="just" eaLnBrk="1" hangingPunct="1">
              <a:lnSpc>
                <a:spcPct val="80000"/>
              </a:lnSpc>
              <a:buFont typeface="Wingdings" pitchFamily="2" charset="2"/>
              <a:buNone/>
            </a:pPr>
            <a:r>
              <a:rPr lang="en-US" sz="2800" dirty="0" smtClean="0">
                <a:latin typeface="Arial Unicode MS" pitchFamily="34" charset="-128"/>
                <a:ea typeface="Arial Unicode MS" pitchFamily="34" charset="-128"/>
                <a:cs typeface="Arial Unicode MS" pitchFamily="34" charset="-128"/>
              </a:rPr>
              <a:t>An Auditor who resign from the company shall file within 30 days of resignation, the statement in prescribed form with Registrar of Companies within 30 days indicating reasons of resignation.  </a:t>
            </a:r>
          </a:p>
          <a:p>
            <a:pPr marL="0" indent="0" algn="just" eaLnBrk="1" hangingPunct="1">
              <a:lnSpc>
                <a:spcPct val="80000"/>
              </a:lnSpc>
              <a:buFont typeface="Wingdings" pitchFamily="2" charset="2"/>
              <a:buNone/>
            </a:pPr>
            <a:endParaRPr lang="en-US" sz="2800" dirty="0" smtClean="0">
              <a:latin typeface="Arial Unicode MS" pitchFamily="34" charset="-128"/>
              <a:ea typeface="Arial Unicode MS" pitchFamily="34" charset="-128"/>
              <a:cs typeface="Arial Unicode MS" pitchFamily="34" charset="-128"/>
            </a:endParaRPr>
          </a:p>
          <a:p>
            <a:pPr marL="0" indent="0" algn="just" eaLnBrk="1" hangingPunct="1">
              <a:lnSpc>
                <a:spcPct val="80000"/>
              </a:lnSpc>
              <a:buNone/>
            </a:pPr>
            <a:r>
              <a:rPr lang="en-US" sz="2800" dirty="0" smtClean="0">
                <a:latin typeface="Arial Unicode MS" pitchFamily="34" charset="-128"/>
                <a:ea typeface="Arial Unicode MS" pitchFamily="34" charset="-128"/>
                <a:cs typeface="Arial Unicode MS" pitchFamily="34" charset="-128"/>
              </a:rPr>
              <a:t>In case of Government company resigning, auditor shall file statement with C&amp;AG.</a:t>
            </a:r>
          </a:p>
          <a:p>
            <a:pPr marL="0" indent="0" algn="just" eaLnBrk="1" hangingPunct="1">
              <a:lnSpc>
                <a:spcPct val="80000"/>
              </a:lnSpc>
              <a:buNone/>
            </a:pPr>
            <a:endParaRPr lang="en-US" sz="2800" dirty="0" smtClean="0">
              <a:latin typeface="Arial Unicode MS" pitchFamily="34" charset="-128"/>
              <a:ea typeface="Arial Unicode MS" pitchFamily="34" charset="-128"/>
              <a:cs typeface="Arial Unicode MS" pitchFamily="34" charset="-128"/>
            </a:endParaRPr>
          </a:p>
          <a:p>
            <a:pPr marL="0" indent="0" algn="just" eaLnBrk="1" hangingPunct="1">
              <a:lnSpc>
                <a:spcPct val="80000"/>
              </a:lnSpc>
              <a:buNone/>
            </a:pPr>
            <a:r>
              <a:rPr lang="en-US" sz="2800" dirty="0" smtClean="0">
                <a:latin typeface="Arial Unicode MS" pitchFamily="34" charset="-128"/>
                <a:ea typeface="Arial Unicode MS" pitchFamily="34" charset="-128"/>
                <a:cs typeface="Arial Unicode MS" pitchFamily="34" charset="-128"/>
              </a:rPr>
              <a:t>If auditor does not file such statement he shall be punishable with fine not less than Rs.50,000/- which may extend upto Rs.5,00,000/-</a:t>
            </a:r>
          </a:p>
          <a:p>
            <a:pPr marL="0" indent="0" eaLnBrk="1" hangingPunct="1">
              <a:lnSpc>
                <a:spcPct val="80000"/>
              </a:lnSpc>
              <a:buNone/>
            </a:pPr>
            <a:endParaRPr lang="en-US" sz="2800" dirty="0" smtClean="0">
              <a:latin typeface="Arial Unicode MS" pitchFamily="34" charset="-128"/>
              <a:ea typeface="Arial Unicode MS" pitchFamily="34" charset="-128"/>
              <a:cs typeface="Arial Unicode MS" pitchFamily="34" charset="-128"/>
            </a:endParaRPr>
          </a:p>
          <a:p>
            <a:pPr marL="0" indent="0" eaLnBrk="1" hangingPunct="1">
              <a:lnSpc>
                <a:spcPct val="80000"/>
              </a:lnSpc>
              <a:buFont typeface="Wingdings" pitchFamily="2" charset="2"/>
              <a:buNone/>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FD19A560-EA41-477F-B16F-1AE2EADB89E3}" type="slidenum">
              <a:rPr lang="en-US"/>
              <a:pPr>
                <a:defRPr/>
              </a:pPr>
              <a:t>51</a:t>
            </a:fld>
            <a:endParaRPr lang="en-US"/>
          </a:p>
        </p:txBody>
      </p:sp>
      <p:sp>
        <p:nvSpPr>
          <p:cNvPr id="57349" name="Footer Placeholder 4"/>
          <p:cNvSpPr>
            <a:spLocks noGrp="1"/>
          </p:cNvSpPr>
          <p:nvPr>
            <p:ph type="ftr" sz="quarter" idx="11"/>
          </p:nvPr>
        </p:nvSpPr>
        <p:spPr bwMode="auto">
          <a:xfrm>
            <a:off x="609600" y="6248400"/>
            <a:ext cx="8153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153400" cy="609600"/>
          </a:xfrm>
        </p:spPr>
        <p:txBody>
          <a:bodyPr>
            <a:normAutofit fontScale="90000"/>
          </a:bodyPr>
          <a:lstStyle/>
          <a:p>
            <a:pPr eaLnBrk="1" fontAlgn="auto" hangingPunct="1">
              <a:spcAft>
                <a:spcPts val="0"/>
              </a:spcAft>
              <a:defRPr/>
            </a:pPr>
            <a:r>
              <a:rPr lang="en-US" sz="3600" b="1" dirty="0" smtClean="0"/>
              <a:t>INCREASED ACCOUNTABILITY OF AUDITORS (Section147)</a:t>
            </a:r>
            <a:endParaRPr lang="en-US" sz="3600" dirty="0"/>
          </a:p>
        </p:txBody>
      </p:sp>
      <p:sp>
        <p:nvSpPr>
          <p:cNvPr id="3" name="Content Placeholder 2"/>
          <p:cNvSpPr>
            <a:spLocks noGrp="1"/>
          </p:cNvSpPr>
          <p:nvPr>
            <p:ph sz="quarter" idx="1"/>
          </p:nvPr>
        </p:nvSpPr>
        <p:spPr>
          <a:xfrm>
            <a:off x="612775" y="1600200"/>
            <a:ext cx="8153400" cy="5257800"/>
          </a:xfrm>
        </p:spPr>
        <p:txBody>
          <a:bodyPr>
            <a:noAutofit/>
          </a:bodyPr>
          <a:lstStyle/>
          <a:p>
            <a:pPr marL="0" indent="0" algn="just" eaLnBrk="1" fontAlgn="auto" hangingPunct="1">
              <a:spcAft>
                <a:spcPts val="0"/>
              </a:spcAft>
              <a:buFont typeface="Wingdings"/>
              <a:buNone/>
              <a:defRPr/>
            </a:pPr>
            <a:r>
              <a:rPr lang="en-US" sz="2800" dirty="0" smtClean="0">
                <a:latin typeface="Arial Unicode MS" pitchFamily="34" charset="-128"/>
                <a:ea typeface="Arial Unicode MS" pitchFamily="34" charset="-128"/>
                <a:cs typeface="Arial Unicode MS" pitchFamily="34" charset="-128"/>
              </a:rPr>
              <a:t>Section147 provides that where an auditor of a company contravenes any of the provisions relating to </a:t>
            </a:r>
            <a:r>
              <a:rPr lang="en-US" sz="2800" b="1" dirty="0" smtClean="0">
                <a:latin typeface="Arial Unicode MS" pitchFamily="34" charset="-128"/>
                <a:ea typeface="Arial Unicode MS" pitchFamily="34" charset="-128"/>
                <a:cs typeface="Arial Unicode MS" pitchFamily="34" charset="-128"/>
              </a:rPr>
              <a:t>contents of audit report, compliance with auditing standards, rendering prohibited services and signing of audit report</a:t>
            </a:r>
            <a:r>
              <a:rPr lang="en-US" sz="2800" dirty="0" smtClean="0">
                <a:latin typeface="Arial Unicode MS" pitchFamily="34" charset="-128"/>
                <a:ea typeface="Arial Unicode MS" pitchFamily="34" charset="-128"/>
                <a:cs typeface="Arial Unicode MS" pitchFamily="34" charset="-128"/>
              </a:rPr>
              <a:t> (i.e. Section143 to 145):</a:t>
            </a:r>
          </a:p>
          <a:p>
            <a:pPr marL="0" indent="0" algn="just" eaLnBrk="1" fontAlgn="auto" hangingPunct="1">
              <a:spcAft>
                <a:spcPts val="0"/>
              </a:spcAft>
              <a:buFont typeface="Wingdings"/>
              <a:buNone/>
              <a:defRPr/>
            </a:pPr>
            <a:endParaRPr lang="en-US" sz="2800" dirty="0" smtClean="0">
              <a:latin typeface="Arial Unicode MS" pitchFamily="34" charset="-128"/>
              <a:ea typeface="Arial Unicode MS" pitchFamily="34" charset="-128"/>
              <a:cs typeface="Arial Unicode MS" pitchFamily="34" charset="-128"/>
            </a:endParaRPr>
          </a:p>
          <a:p>
            <a:pPr marL="231775" indent="-231775" algn="just" eaLnBrk="1" fontAlgn="auto" hangingPunct="1">
              <a:spcAft>
                <a:spcPts val="0"/>
              </a:spcAft>
              <a:buFont typeface="Wingdings" pitchFamily="2" charset="2"/>
              <a:buChar char="Ø"/>
              <a:defRPr/>
            </a:pPr>
            <a:r>
              <a:rPr lang="en-US" sz="2800" dirty="0" smtClean="0">
                <a:latin typeface="Arial Unicode MS" pitchFamily="34" charset="-128"/>
                <a:ea typeface="Arial Unicode MS" pitchFamily="34" charset="-128"/>
                <a:cs typeface="Arial Unicode MS" pitchFamily="34" charset="-128"/>
              </a:rPr>
              <a:t>He shall be punishable with fine which shall not be less than </a:t>
            </a:r>
            <a:r>
              <a:rPr lang="en-US" sz="2800" b="1" dirty="0" smtClean="0">
                <a:latin typeface="Arial Unicode MS" pitchFamily="34" charset="-128"/>
                <a:ea typeface="Arial Unicode MS" pitchFamily="34" charset="-128"/>
                <a:cs typeface="Arial Unicode MS" pitchFamily="34" charset="-128"/>
              </a:rPr>
              <a:t>twenty five thousand rupees </a:t>
            </a:r>
            <a:r>
              <a:rPr lang="en-US" sz="2800" dirty="0" smtClean="0">
                <a:latin typeface="Arial Unicode MS" pitchFamily="34" charset="-128"/>
                <a:ea typeface="Arial Unicode MS" pitchFamily="34" charset="-128"/>
                <a:cs typeface="Arial Unicode MS" pitchFamily="34" charset="-128"/>
              </a:rPr>
              <a:t>but which may extend to </a:t>
            </a:r>
            <a:r>
              <a:rPr lang="en-US" sz="2800" b="1" dirty="0" smtClean="0">
                <a:latin typeface="Arial Unicode MS" pitchFamily="34" charset="-128"/>
                <a:ea typeface="Arial Unicode MS" pitchFamily="34" charset="-128"/>
                <a:cs typeface="Arial Unicode MS" pitchFamily="34" charset="-128"/>
              </a:rPr>
              <a:t>five </a:t>
            </a:r>
            <a:r>
              <a:rPr lang="en-US" sz="2800" b="1" dirty="0" err="1" smtClean="0">
                <a:latin typeface="Arial Unicode MS" pitchFamily="34" charset="-128"/>
                <a:ea typeface="Arial Unicode MS" pitchFamily="34" charset="-128"/>
                <a:cs typeface="Arial Unicode MS" pitchFamily="34" charset="-128"/>
              </a:rPr>
              <a:t>lakh</a:t>
            </a:r>
            <a:r>
              <a:rPr lang="en-US" sz="2800" b="1" dirty="0" smtClean="0">
                <a:latin typeface="Arial Unicode MS" pitchFamily="34" charset="-128"/>
                <a:ea typeface="Arial Unicode MS" pitchFamily="34" charset="-128"/>
                <a:cs typeface="Arial Unicode MS" pitchFamily="34" charset="-128"/>
              </a:rPr>
              <a:t> rupees.</a:t>
            </a:r>
          </a:p>
          <a:p>
            <a:pPr marL="231775" indent="-231775" algn="just" eaLnBrk="1" fontAlgn="auto" hangingPunct="1">
              <a:spcAft>
                <a:spcPts val="0"/>
              </a:spcAft>
              <a:buFont typeface="Wingdings" pitchFamily="2" charset="2"/>
              <a:buChar char="Ø"/>
              <a:defRPr/>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F2038B97-ED2C-4C5A-87E4-E8FFB74E5E7A}" type="slidenum">
              <a:rPr lang="en-US"/>
              <a:pPr>
                <a:defRPr/>
              </a:pPr>
              <a:t>52</a:t>
            </a:fld>
            <a:endParaRPr lang="en-US"/>
          </a:p>
        </p:txBody>
      </p:sp>
      <p:sp>
        <p:nvSpPr>
          <p:cNvPr id="5222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153400" cy="609600"/>
          </a:xfrm>
        </p:spPr>
        <p:txBody>
          <a:bodyPr>
            <a:normAutofit fontScale="90000"/>
          </a:bodyPr>
          <a:lstStyle/>
          <a:p>
            <a:pPr eaLnBrk="1" fontAlgn="auto" hangingPunct="1">
              <a:spcAft>
                <a:spcPts val="0"/>
              </a:spcAft>
              <a:defRPr/>
            </a:pPr>
            <a:r>
              <a:rPr lang="en-US" sz="3600" b="1" dirty="0" smtClean="0"/>
              <a:t>INCREASED ACCOUNTABILITY OF AUDITORS (Section 147)</a:t>
            </a:r>
            <a:endParaRPr lang="en-US" sz="3600" dirty="0"/>
          </a:p>
        </p:txBody>
      </p:sp>
      <p:sp>
        <p:nvSpPr>
          <p:cNvPr id="3" name="Content Placeholder 2"/>
          <p:cNvSpPr>
            <a:spLocks noGrp="1"/>
          </p:cNvSpPr>
          <p:nvPr>
            <p:ph sz="quarter" idx="1"/>
          </p:nvPr>
        </p:nvSpPr>
        <p:spPr>
          <a:xfrm>
            <a:off x="612775" y="1600200"/>
            <a:ext cx="8153400" cy="4495800"/>
          </a:xfrm>
        </p:spPr>
        <p:txBody>
          <a:bodyPr>
            <a:noAutofit/>
          </a:bodyPr>
          <a:lstStyle/>
          <a:p>
            <a:pPr marL="231775" indent="-231775" algn="just" eaLnBrk="1" fontAlgn="auto" hangingPunct="1">
              <a:spcAft>
                <a:spcPts val="0"/>
              </a:spcAft>
              <a:buFont typeface="Wingdings" pitchFamily="2" charset="2"/>
              <a:buChar char="Ø"/>
              <a:defRPr/>
            </a:pPr>
            <a:r>
              <a:rPr lang="en-US" sz="2800" dirty="0" smtClean="0">
                <a:latin typeface="Arial Unicode MS" pitchFamily="34" charset="-128"/>
                <a:ea typeface="Arial Unicode MS" pitchFamily="34" charset="-128"/>
                <a:cs typeface="Arial Unicode MS" pitchFamily="34" charset="-128"/>
              </a:rPr>
              <a:t>Where auditor has contravened any of the aforesaid provisions with </a:t>
            </a:r>
            <a:r>
              <a:rPr lang="en-US" sz="2800" b="1" dirty="0" smtClean="0">
                <a:latin typeface="Arial Unicode MS" pitchFamily="34" charset="-128"/>
                <a:ea typeface="Arial Unicode MS" pitchFamily="34" charset="-128"/>
                <a:cs typeface="Arial Unicode MS" pitchFamily="34" charset="-128"/>
              </a:rPr>
              <a:t>intent to deceive</a:t>
            </a:r>
            <a:r>
              <a:rPr lang="en-US" sz="2800" dirty="0" smtClean="0">
                <a:latin typeface="Arial Unicode MS" pitchFamily="34" charset="-128"/>
                <a:ea typeface="Arial Unicode MS" pitchFamily="34" charset="-128"/>
                <a:cs typeface="Arial Unicode MS" pitchFamily="34" charset="-128"/>
              </a:rPr>
              <a:t> the company or its </a:t>
            </a:r>
            <a:r>
              <a:rPr lang="en-US" sz="2800" b="1" dirty="0" smtClean="0">
                <a:latin typeface="Arial Unicode MS" pitchFamily="34" charset="-128"/>
                <a:ea typeface="Arial Unicode MS" pitchFamily="34" charset="-128"/>
                <a:cs typeface="Arial Unicode MS" pitchFamily="34" charset="-128"/>
              </a:rPr>
              <a:t>shareholders or creditors or any other person interested or concerned in the company,</a:t>
            </a:r>
            <a:r>
              <a:rPr lang="en-US" sz="2800" dirty="0" smtClean="0">
                <a:latin typeface="Arial Unicode MS" pitchFamily="34" charset="-128"/>
                <a:ea typeface="Arial Unicode MS" pitchFamily="34" charset="-128"/>
                <a:cs typeface="Arial Unicode MS" pitchFamily="34" charset="-128"/>
              </a:rPr>
              <a:t> he shall be punishable with imprisonment for a term which may extend to one year and with fine which shall not be less than </a:t>
            </a:r>
            <a:r>
              <a:rPr lang="en-US" sz="2800" b="1" dirty="0" smtClean="0">
                <a:latin typeface="Arial Unicode MS" pitchFamily="34" charset="-128"/>
                <a:ea typeface="Arial Unicode MS" pitchFamily="34" charset="-128"/>
                <a:cs typeface="Arial Unicode MS" pitchFamily="34" charset="-128"/>
              </a:rPr>
              <a:t>one </a:t>
            </a:r>
            <a:r>
              <a:rPr lang="en-US" sz="2800" b="1" dirty="0" err="1" smtClean="0">
                <a:latin typeface="Arial Unicode MS" pitchFamily="34" charset="-128"/>
                <a:ea typeface="Arial Unicode MS" pitchFamily="34" charset="-128"/>
                <a:cs typeface="Arial Unicode MS" pitchFamily="34" charset="-128"/>
              </a:rPr>
              <a:t>lakh</a:t>
            </a:r>
            <a:r>
              <a:rPr lang="en-US" sz="2800" b="1" dirty="0" smtClean="0">
                <a:latin typeface="Arial Unicode MS" pitchFamily="34" charset="-128"/>
                <a:ea typeface="Arial Unicode MS" pitchFamily="34" charset="-128"/>
                <a:cs typeface="Arial Unicode MS" pitchFamily="34" charset="-128"/>
              </a:rPr>
              <a:t> rupees</a:t>
            </a:r>
            <a:r>
              <a:rPr lang="en-US" sz="2800" dirty="0" smtClean="0">
                <a:latin typeface="Arial Unicode MS" pitchFamily="34" charset="-128"/>
                <a:ea typeface="Arial Unicode MS" pitchFamily="34" charset="-128"/>
                <a:cs typeface="Arial Unicode MS" pitchFamily="34" charset="-128"/>
              </a:rPr>
              <a:t> but which may extend to twenty </a:t>
            </a:r>
            <a:r>
              <a:rPr lang="en-US" sz="2800" b="1" dirty="0" smtClean="0">
                <a:latin typeface="Arial Unicode MS" pitchFamily="34" charset="-128"/>
                <a:ea typeface="Arial Unicode MS" pitchFamily="34" charset="-128"/>
                <a:cs typeface="Arial Unicode MS" pitchFamily="34" charset="-128"/>
              </a:rPr>
              <a:t>five </a:t>
            </a:r>
            <a:r>
              <a:rPr lang="en-US" sz="2800" b="1" dirty="0" err="1" smtClean="0">
                <a:latin typeface="Arial Unicode MS" pitchFamily="34" charset="-128"/>
                <a:ea typeface="Arial Unicode MS" pitchFamily="34" charset="-128"/>
                <a:cs typeface="Arial Unicode MS" pitchFamily="34" charset="-128"/>
              </a:rPr>
              <a:t>lakh</a:t>
            </a:r>
            <a:r>
              <a:rPr lang="en-US" sz="2800" b="1" dirty="0" smtClean="0">
                <a:latin typeface="Arial Unicode MS" pitchFamily="34" charset="-128"/>
                <a:ea typeface="Arial Unicode MS" pitchFamily="34" charset="-128"/>
                <a:cs typeface="Arial Unicode MS" pitchFamily="34" charset="-128"/>
              </a:rPr>
              <a:t> rupees</a:t>
            </a:r>
            <a:r>
              <a:rPr lang="en-US" sz="2800" dirty="0" smtClean="0">
                <a:latin typeface="Arial Unicode MS" pitchFamily="34" charset="-128"/>
                <a:ea typeface="Arial Unicode MS" pitchFamily="34" charset="-128"/>
                <a:cs typeface="Arial Unicode MS" pitchFamily="34" charset="-128"/>
              </a:rPr>
              <a:t>, or with both. </a:t>
            </a: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F2038B97-ED2C-4C5A-87E4-E8FFB74E5E7A}" type="slidenum">
              <a:rPr lang="en-US"/>
              <a:pPr>
                <a:defRPr/>
              </a:pPr>
              <a:t>53</a:t>
            </a:fld>
            <a:endParaRPr lang="en-US"/>
          </a:p>
        </p:txBody>
      </p:sp>
      <p:sp>
        <p:nvSpPr>
          <p:cNvPr id="5222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153400" cy="609600"/>
          </a:xfrm>
        </p:spPr>
        <p:txBody>
          <a:bodyPr>
            <a:normAutofit fontScale="90000"/>
          </a:bodyPr>
          <a:lstStyle/>
          <a:p>
            <a:pPr eaLnBrk="1" fontAlgn="auto" hangingPunct="1">
              <a:spcAft>
                <a:spcPts val="0"/>
              </a:spcAft>
              <a:defRPr/>
            </a:pPr>
            <a:r>
              <a:rPr lang="en-US" sz="3600" b="1" dirty="0" smtClean="0"/>
              <a:t>INCREASED ACCOUNTABILITY OF AUDITORS (Section147)</a:t>
            </a:r>
            <a:endParaRPr lang="en-US" sz="3600" dirty="0"/>
          </a:p>
        </p:txBody>
      </p:sp>
      <p:sp>
        <p:nvSpPr>
          <p:cNvPr id="3" name="Content Placeholder 2"/>
          <p:cNvSpPr>
            <a:spLocks noGrp="1"/>
          </p:cNvSpPr>
          <p:nvPr>
            <p:ph sz="quarter" idx="1"/>
          </p:nvPr>
        </p:nvSpPr>
        <p:spPr>
          <a:xfrm>
            <a:off x="612775" y="1600200"/>
            <a:ext cx="8153400" cy="4495800"/>
          </a:xfrm>
        </p:spPr>
        <p:txBody>
          <a:bodyPr>
            <a:noAutofit/>
          </a:bodyPr>
          <a:lstStyle/>
          <a:p>
            <a:pPr marL="231775" indent="-231775" algn="just" eaLnBrk="1" fontAlgn="auto" hangingPunct="1">
              <a:spcAft>
                <a:spcPts val="0"/>
              </a:spcAft>
              <a:buFont typeface="Wingdings" pitchFamily="2" charset="2"/>
              <a:buChar char="Ø"/>
              <a:defRPr/>
            </a:pPr>
            <a:r>
              <a:rPr lang="en-US" sz="2800" dirty="0" smtClean="0">
                <a:latin typeface="Arial Unicode MS" pitchFamily="34" charset="-128"/>
                <a:ea typeface="Arial Unicode MS" pitchFamily="34" charset="-128"/>
                <a:cs typeface="Arial Unicode MS" pitchFamily="34" charset="-128"/>
              </a:rPr>
              <a:t>Where an auditor has been convicted of an offence as above, he shall be liable to – </a:t>
            </a:r>
          </a:p>
          <a:p>
            <a:pPr marL="855663" indent="-404813" algn="just" eaLnBrk="1" fontAlgn="auto" hangingPunct="1">
              <a:spcAft>
                <a:spcPts val="0"/>
              </a:spcAft>
              <a:buFont typeface="+mj-lt"/>
              <a:buAutoNum type="romanLcPeriod"/>
              <a:defRPr/>
            </a:pPr>
            <a:r>
              <a:rPr lang="en-US" sz="2800" b="1" dirty="0" smtClean="0">
                <a:latin typeface="Arial Unicode MS" pitchFamily="34" charset="-128"/>
                <a:ea typeface="Arial Unicode MS" pitchFamily="34" charset="-128"/>
                <a:cs typeface="Arial Unicode MS" pitchFamily="34" charset="-128"/>
              </a:rPr>
              <a:t>Refund the remuneration </a:t>
            </a:r>
            <a:r>
              <a:rPr lang="en-US" sz="2800" dirty="0" smtClean="0">
                <a:latin typeface="Arial Unicode MS" pitchFamily="34" charset="-128"/>
                <a:ea typeface="Arial Unicode MS" pitchFamily="34" charset="-128"/>
                <a:cs typeface="Arial Unicode MS" pitchFamily="34" charset="-128"/>
              </a:rPr>
              <a:t>received by him to the company; and </a:t>
            </a:r>
          </a:p>
          <a:p>
            <a:pPr marL="855663" indent="-404813" algn="just" eaLnBrk="1" fontAlgn="auto" hangingPunct="1">
              <a:spcAft>
                <a:spcPts val="0"/>
              </a:spcAft>
              <a:buFont typeface="+mj-lt"/>
              <a:buAutoNum type="romanLcPeriod"/>
              <a:defRPr/>
            </a:pPr>
            <a:r>
              <a:rPr lang="en-US" sz="2800" b="1" dirty="0" smtClean="0">
                <a:latin typeface="Arial Unicode MS" pitchFamily="34" charset="-128"/>
                <a:ea typeface="Arial Unicode MS" pitchFamily="34" charset="-128"/>
                <a:cs typeface="Arial Unicode MS" pitchFamily="34" charset="-128"/>
              </a:rPr>
              <a:t>Pay for damages</a:t>
            </a:r>
            <a:r>
              <a:rPr lang="en-US" sz="2800" dirty="0" smtClean="0">
                <a:latin typeface="Arial Unicode MS" pitchFamily="34" charset="-128"/>
                <a:ea typeface="Arial Unicode MS" pitchFamily="34" charset="-128"/>
                <a:cs typeface="Arial Unicode MS" pitchFamily="34" charset="-128"/>
              </a:rPr>
              <a:t> to the company or to any other persons </a:t>
            </a:r>
            <a:r>
              <a:rPr lang="en-US" sz="2800" b="1" dirty="0" smtClean="0">
                <a:latin typeface="Arial Unicode MS" pitchFamily="34" charset="-128"/>
                <a:ea typeface="Arial Unicode MS" pitchFamily="34" charset="-128"/>
                <a:cs typeface="Arial Unicode MS" pitchFamily="34" charset="-128"/>
              </a:rPr>
              <a:t>for loss </a:t>
            </a:r>
            <a:r>
              <a:rPr lang="en-US" sz="2800" dirty="0" smtClean="0">
                <a:latin typeface="Arial Unicode MS" pitchFamily="34" charset="-128"/>
                <a:ea typeface="Arial Unicode MS" pitchFamily="34" charset="-128"/>
                <a:cs typeface="Arial Unicode MS" pitchFamily="34" charset="-128"/>
              </a:rPr>
              <a:t>arising out of </a:t>
            </a:r>
            <a:r>
              <a:rPr lang="en-US" sz="2800" b="1" dirty="0" smtClean="0">
                <a:latin typeface="Arial Unicode MS" pitchFamily="34" charset="-128"/>
                <a:ea typeface="Arial Unicode MS" pitchFamily="34" charset="-128"/>
                <a:cs typeface="Arial Unicode MS" pitchFamily="34" charset="-128"/>
              </a:rPr>
              <a:t>incorrect or misleading statements of particulars made in his audit report</a:t>
            </a:r>
            <a:r>
              <a:rPr lang="en-US" sz="2800" dirty="0" smtClean="0">
                <a:latin typeface="Arial Unicode MS" pitchFamily="34" charset="-128"/>
                <a:ea typeface="Arial Unicode MS" pitchFamily="34" charset="-128"/>
                <a:cs typeface="Arial Unicode MS" pitchFamily="34" charset="-128"/>
              </a:rPr>
              <a:t>.</a:t>
            </a:r>
          </a:p>
          <a:p>
            <a:pPr marL="0" indent="0" algn="just" eaLnBrk="1" fontAlgn="auto" hangingPunct="1">
              <a:spcAft>
                <a:spcPts val="0"/>
              </a:spcAft>
              <a:buFont typeface="Wingdings"/>
              <a:buNone/>
              <a:defRPr/>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8EDD4E9-A626-4A32-A3EF-AE7FF83941FD}" type="slidenum">
              <a:rPr lang="en-US"/>
              <a:pPr>
                <a:defRPr/>
              </a:pPr>
              <a:t>54</a:t>
            </a:fld>
            <a:endParaRPr lang="en-US"/>
          </a:p>
        </p:txBody>
      </p:sp>
      <p:sp>
        <p:nvSpPr>
          <p:cNvPr id="53253"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153400" cy="609600"/>
          </a:xfrm>
        </p:spPr>
        <p:txBody>
          <a:bodyPr>
            <a:normAutofit fontScale="90000"/>
          </a:bodyPr>
          <a:lstStyle/>
          <a:p>
            <a:pPr eaLnBrk="1" fontAlgn="auto" hangingPunct="1">
              <a:spcAft>
                <a:spcPts val="0"/>
              </a:spcAft>
              <a:defRPr/>
            </a:pPr>
            <a:r>
              <a:rPr lang="en-US" sz="3600" b="1" dirty="0" smtClean="0"/>
              <a:t>INCREASED ACCOUNTABILITY OF AUDITORS (Section147)</a:t>
            </a:r>
            <a:endParaRPr lang="en-US" sz="3600" dirty="0"/>
          </a:p>
        </p:txBody>
      </p:sp>
      <p:sp>
        <p:nvSpPr>
          <p:cNvPr id="3" name="Content Placeholder 2"/>
          <p:cNvSpPr>
            <a:spLocks noGrp="1"/>
          </p:cNvSpPr>
          <p:nvPr>
            <p:ph sz="quarter" idx="1"/>
          </p:nvPr>
        </p:nvSpPr>
        <p:spPr>
          <a:xfrm>
            <a:off x="612775" y="1600200"/>
            <a:ext cx="8153400" cy="4495800"/>
          </a:xfrm>
        </p:spPr>
        <p:txBody>
          <a:bodyPr>
            <a:noAutofit/>
          </a:bodyPr>
          <a:lstStyle/>
          <a:p>
            <a:pPr marL="0" indent="0" algn="just" eaLnBrk="1" fontAlgn="auto" hangingPunct="1">
              <a:spcAft>
                <a:spcPts val="0"/>
              </a:spcAft>
              <a:buFont typeface="Wingdings"/>
              <a:buNone/>
              <a:defRPr/>
            </a:pPr>
            <a:r>
              <a:rPr lang="en-US" sz="2400" dirty="0" smtClean="0">
                <a:latin typeface="Arial Unicode MS" pitchFamily="34" charset="-128"/>
                <a:ea typeface="Arial Unicode MS" pitchFamily="34" charset="-128"/>
                <a:cs typeface="Arial Unicode MS" pitchFamily="34" charset="-128"/>
              </a:rPr>
              <a:t>Where the auditor of a company is an audit firm and it is proved that the audit partner or partners has or have :</a:t>
            </a:r>
          </a:p>
          <a:p>
            <a:pPr marL="0" indent="0"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  </a:t>
            </a:r>
            <a:r>
              <a:rPr lang="en-US" sz="2400" b="1" dirty="0" smtClean="0">
                <a:latin typeface="Arial Unicode MS" pitchFamily="34" charset="-128"/>
                <a:ea typeface="Arial Unicode MS" pitchFamily="34" charset="-128"/>
                <a:cs typeface="Arial Unicode MS" pitchFamily="34" charset="-128"/>
              </a:rPr>
              <a:t>Acted </a:t>
            </a:r>
            <a:r>
              <a:rPr lang="en-US" sz="2400" dirty="0" smtClean="0">
                <a:latin typeface="Arial Unicode MS" pitchFamily="34" charset="-128"/>
                <a:ea typeface="Arial Unicode MS" pitchFamily="34" charset="-128"/>
                <a:cs typeface="Arial Unicode MS" pitchFamily="34" charset="-128"/>
              </a:rPr>
              <a:t>in a </a:t>
            </a:r>
            <a:r>
              <a:rPr lang="en-US" sz="2400" b="1" dirty="0" smtClean="0">
                <a:latin typeface="Arial Unicode MS" pitchFamily="34" charset="-128"/>
                <a:ea typeface="Arial Unicode MS" pitchFamily="34" charset="-128"/>
                <a:cs typeface="Arial Unicode MS" pitchFamily="34" charset="-128"/>
              </a:rPr>
              <a:t>fraudulent manner</a:t>
            </a:r>
            <a:r>
              <a:rPr lang="en-US" sz="2400" dirty="0" smtClean="0">
                <a:latin typeface="Arial Unicode MS" pitchFamily="34" charset="-128"/>
                <a:ea typeface="Arial Unicode MS" pitchFamily="34" charset="-128"/>
                <a:cs typeface="Arial Unicode MS" pitchFamily="34" charset="-128"/>
              </a:rPr>
              <a:t> or</a:t>
            </a:r>
          </a:p>
          <a:p>
            <a:pPr marL="231775" indent="-231775"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 </a:t>
            </a:r>
            <a:r>
              <a:rPr lang="en-US" sz="2400" b="1" dirty="0" smtClean="0">
                <a:latin typeface="Arial Unicode MS" pitchFamily="34" charset="-128"/>
                <a:ea typeface="Arial Unicode MS" pitchFamily="34" charset="-128"/>
                <a:cs typeface="Arial Unicode MS" pitchFamily="34" charset="-128"/>
              </a:rPr>
              <a:t>Abetted or colluded</a:t>
            </a:r>
            <a:r>
              <a:rPr lang="en-US" sz="2400" dirty="0" smtClean="0">
                <a:latin typeface="Arial Unicode MS" pitchFamily="34" charset="-128"/>
                <a:ea typeface="Arial Unicode MS" pitchFamily="34" charset="-128"/>
                <a:cs typeface="Arial Unicode MS" pitchFamily="34" charset="-128"/>
              </a:rPr>
              <a:t> in any </a:t>
            </a:r>
            <a:r>
              <a:rPr lang="en-US" sz="2400" b="1" dirty="0" smtClean="0">
                <a:latin typeface="Arial Unicode MS" pitchFamily="34" charset="-128"/>
                <a:ea typeface="Arial Unicode MS" pitchFamily="34" charset="-128"/>
                <a:cs typeface="Arial Unicode MS" pitchFamily="34" charset="-128"/>
              </a:rPr>
              <a:t>fraud </a:t>
            </a:r>
            <a:r>
              <a:rPr lang="en-US" sz="2400" dirty="0" smtClean="0">
                <a:latin typeface="Arial Unicode MS" pitchFamily="34" charset="-128"/>
                <a:ea typeface="Arial Unicode MS" pitchFamily="34" charset="-128"/>
                <a:cs typeface="Arial Unicode MS" pitchFamily="34" charset="-128"/>
              </a:rPr>
              <a:t>by or in relation to or by the company or its directors or officers, the civil liability as provided in the Act or any other law for such an act would be of the </a:t>
            </a:r>
            <a:r>
              <a:rPr lang="en-US" sz="2400" b="1" dirty="0" smtClean="0">
                <a:latin typeface="Arial Unicode MS" pitchFamily="34" charset="-128"/>
                <a:ea typeface="Arial Unicode MS" pitchFamily="34" charset="-128"/>
                <a:cs typeface="Arial Unicode MS" pitchFamily="34" charset="-128"/>
              </a:rPr>
              <a:t>audit partner or partners as well as of the firm jointly and severally.</a:t>
            </a:r>
          </a:p>
          <a:p>
            <a:pPr marL="231775" indent="-231775" algn="just" eaLnBrk="1" fontAlgn="auto" hangingPunct="1">
              <a:spcAft>
                <a:spcPts val="0"/>
              </a:spcAft>
              <a:buFont typeface="Wingdings" pitchFamily="2" charset="2"/>
              <a:buChar char="Ø"/>
              <a:defRPr/>
            </a:pPr>
            <a:r>
              <a:rPr lang="en-US" sz="2400" dirty="0" smtClean="0">
                <a:latin typeface="Arial Unicode MS" pitchFamily="34" charset="-128"/>
                <a:ea typeface="Arial Unicode MS" pitchFamily="34" charset="-128"/>
                <a:cs typeface="Arial Unicode MS" pitchFamily="34" charset="-128"/>
              </a:rPr>
              <a:t>Any criminal liability other than fine shall be devolve only on concerned partner or partners who acted in fraudulent manner or abetted or colluded in any fraud.</a:t>
            </a:r>
          </a:p>
        </p:txBody>
      </p:sp>
      <p:sp>
        <p:nvSpPr>
          <p:cNvPr id="4" name="Slide Number Placeholder 3"/>
          <p:cNvSpPr>
            <a:spLocks noGrp="1"/>
          </p:cNvSpPr>
          <p:nvPr>
            <p:ph type="sldNum" sz="quarter" idx="12"/>
          </p:nvPr>
        </p:nvSpPr>
        <p:spPr/>
        <p:txBody>
          <a:bodyPr>
            <a:normAutofit fontScale="85000" lnSpcReduction="20000"/>
          </a:bodyPr>
          <a:lstStyle/>
          <a:p>
            <a:pPr>
              <a:defRPr/>
            </a:pPr>
            <a:fld id="{28EDD4E9-A626-4A32-A3EF-AE7FF83941FD}" type="slidenum">
              <a:rPr lang="en-US"/>
              <a:pPr>
                <a:defRPr/>
              </a:pPr>
              <a:t>55</a:t>
            </a:fld>
            <a:endParaRPr lang="en-US"/>
          </a:p>
        </p:txBody>
      </p:sp>
      <p:sp>
        <p:nvSpPr>
          <p:cNvPr id="53253"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153400" cy="609600"/>
          </a:xfrm>
        </p:spPr>
        <p:txBody>
          <a:bodyPr>
            <a:normAutofit fontScale="90000"/>
          </a:bodyPr>
          <a:lstStyle/>
          <a:p>
            <a:pPr eaLnBrk="1" fontAlgn="auto" hangingPunct="1">
              <a:spcAft>
                <a:spcPts val="0"/>
              </a:spcAft>
              <a:defRPr/>
            </a:pPr>
            <a:r>
              <a:rPr lang="en-US" sz="3600" b="1" dirty="0" smtClean="0"/>
              <a:t>INCREASED ACCOUNTABILITY OF AUDITORS (Section147)</a:t>
            </a:r>
            <a:endParaRPr lang="en-US" sz="3600" dirty="0"/>
          </a:p>
        </p:txBody>
      </p:sp>
      <p:sp>
        <p:nvSpPr>
          <p:cNvPr id="3" name="Content Placeholder 2"/>
          <p:cNvSpPr>
            <a:spLocks noGrp="1"/>
          </p:cNvSpPr>
          <p:nvPr>
            <p:ph sz="quarter" idx="1"/>
          </p:nvPr>
        </p:nvSpPr>
        <p:spPr>
          <a:xfrm>
            <a:off x="612775" y="1600200"/>
            <a:ext cx="8153400" cy="4495800"/>
          </a:xfrm>
        </p:spPr>
        <p:txBody>
          <a:bodyPr>
            <a:noAutofit/>
          </a:bodyPr>
          <a:lstStyle/>
          <a:p>
            <a:pPr marL="0" indent="0" algn="just" eaLnBrk="1" fontAlgn="auto" hangingPunct="1">
              <a:spcAft>
                <a:spcPts val="0"/>
              </a:spcAft>
              <a:buFont typeface="Wingdings"/>
              <a:buNone/>
              <a:defRPr/>
            </a:pPr>
            <a:r>
              <a:rPr lang="en-US" sz="2800" dirty="0" smtClean="0">
                <a:latin typeface="Arial Unicode MS" pitchFamily="34" charset="-128"/>
                <a:ea typeface="Arial Unicode MS" pitchFamily="34" charset="-128"/>
                <a:cs typeface="Arial Unicode MS" pitchFamily="34" charset="-128"/>
              </a:rPr>
              <a:t>The audit partner / partners shall also be punishable in the manner as provided in Section 447.</a:t>
            </a:r>
          </a:p>
          <a:p>
            <a:pPr marL="0" indent="0" algn="just" eaLnBrk="1" fontAlgn="auto" hangingPunct="1">
              <a:spcAft>
                <a:spcPts val="0"/>
              </a:spcAft>
              <a:buFont typeface="Wingdings"/>
              <a:buNone/>
              <a:defRPr/>
            </a:pPr>
            <a:endParaRPr lang="en-US" sz="3600" dirty="0" smtClean="0">
              <a:latin typeface="Arial Unicode MS" pitchFamily="34" charset="-128"/>
              <a:ea typeface="Arial Unicode MS" pitchFamily="34" charset="-128"/>
              <a:cs typeface="Arial Unicode MS" pitchFamily="34" charset="-128"/>
            </a:endParaRPr>
          </a:p>
          <a:p>
            <a:pPr marL="0" indent="0" algn="just" eaLnBrk="1" fontAlgn="auto" hangingPunct="1">
              <a:spcAft>
                <a:spcPts val="0"/>
              </a:spcAft>
              <a:buFont typeface="Wingdings"/>
              <a:buNone/>
              <a:defRPr/>
            </a:pPr>
            <a:endParaRPr lang="en-US" sz="36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8EDD4E9-A626-4A32-A3EF-AE7FF83941FD}" type="slidenum">
              <a:rPr lang="en-US"/>
              <a:pPr>
                <a:defRPr/>
              </a:pPr>
              <a:t>56</a:t>
            </a:fld>
            <a:endParaRPr lang="en-US"/>
          </a:p>
        </p:txBody>
      </p:sp>
      <p:sp>
        <p:nvSpPr>
          <p:cNvPr id="53253" name="Footer Placeholder 4"/>
          <p:cNvSpPr>
            <a:spLocks noGrp="1"/>
          </p:cNvSpPr>
          <p:nvPr>
            <p:ph type="ftr" sz="quarter" idx="11"/>
          </p:nvPr>
        </p:nvSpPr>
        <p:spPr bwMode="auto">
          <a:xfrm>
            <a:off x="6858000" y="6248400"/>
            <a:ext cx="19812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381000" y="304800"/>
            <a:ext cx="8382000" cy="1143000"/>
          </a:xfrm>
        </p:spPr>
        <p:txBody>
          <a:bodyPr/>
          <a:lstStyle/>
          <a:p>
            <a:pPr eaLnBrk="1" hangingPunct="1"/>
            <a:r>
              <a:rPr lang="en-US" sz="3600" b="1" smtClean="0"/>
              <a:t>AUDITOR TO ATTEND AGM </a:t>
            </a:r>
            <a:endParaRPr lang="en-US" smtClean="0"/>
          </a:p>
        </p:txBody>
      </p:sp>
      <p:sp>
        <p:nvSpPr>
          <p:cNvPr id="3" name="Content Placeholder 2"/>
          <p:cNvSpPr>
            <a:spLocks noGrp="1"/>
          </p:cNvSpPr>
          <p:nvPr>
            <p:ph sz="quarter" idx="1"/>
          </p:nvPr>
        </p:nvSpPr>
        <p:spPr>
          <a:xfrm>
            <a:off x="612775" y="1600200"/>
            <a:ext cx="8153400" cy="4495800"/>
          </a:xfrm>
        </p:spPr>
        <p:txBody>
          <a:bodyPr>
            <a:noAutofit/>
          </a:bodyPr>
          <a:lstStyle/>
          <a:p>
            <a:pPr marL="0" indent="0" algn="just" eaLnBrk="1" fontAlgn="auto" hangingPunct="1">
              <a:spcAft>
                <a:spcPts val="0"/>
              </a:spcAft>
              <a:buFont typeface="Wingdings"/>
              <a:buNone/>
              <a:defRPr/>
            </a:pPr>
            <a:r>
              <a:rPr lang="en-US" sz="2800" dirty="0" smtClean="0">
                <a:latin typeface="Arial Unicode MS" pitchFamily="34" charset="-128"/>
                <a:ea typeface="Arial Unicode MS" pitchFamily="34" charset="-128"/>
                <a:cs typeface="Arial Unicode MS" pitchFamily="34" charset="-128"/>
              </a:rPr>
              <a:t>In the existing Act Auditor is not mandatorily required to attend  Annual General Meeting but new Companies Act, 2013 provides under section146, every auditor shall attend general meeting by himself or through its </a:t>
            </a:r>
            <a:r>
              <a:rPr lang="en-US" sz="2800" dirty="0" err="1" smtClean="0">
                <a:latin typeface="Arial Unicode MS" pitchFamily="34" charset="-128"/>
                <a:ea typeface="Arial Unicode MS" pitchFamily="34" charset="-128"/>
                <a:cs typeface="Arial Unicode MS" pitchFamily="34" charset="-128"/>
              </a:rPr>
              <a:t>authorised</a:t>
            </a:r>
            <a:r>
              <a:rPr lang="en-US" sz="2800" dirty="0" smtClean="0">
                <a:latin typeface="Arial Unicode MS" pitchFamily="34" charset="-128"/>
                <a:ea typeface="Arial Unicode MS" pitchFamily="34" charset="-128"/>
                <a:cs typeface="Arial Unicode MS" pitchFamily="34" charset="-128"/>
              </a:rPr>
              <a:t> representative who is also qualified to be the </a:t>
            </a:r>
            <a:r>
              <a:rPr lang="en-US" sz="2800" u="sng" dirty="0" smtClean="0">
                <a:latin typeface="Arial Unicode MS" pitchFamily="34" charset="-128"/>
                <a:ea typeface="Arial Unicode MS" pitchFamily="34" charset="-128"/>
                <a:cs typeface="Arial Unicode MS" pitchFamily="34" charset="-128"/>
              </a:rPr>
              <a:t>Auditor unless otherwise exempted by the company</a:t>
            </a:r>
            <a:r>
              <a:rPr lang="en-US" sz="2800" dirty="0" smtClean="0">
                <a:latin typeface="Arial Unicode MS" pitchFamily="34" charset="-128"/>
                <a:ea typeface="Arial Unicode MS" pitchFamily="34" charset="-128"/>
                <a:cs typeface="Arial Unicode MS" pitchFamily="34" charset="-128"/>
              </a:rPr>
              <a:t>.</a:t>
            </a:r>
          </a:p>
          <a:p>
            <a:pPr marL="320040" indent="-320040" eaLnBrk="1" fontAlgn="auto" hangingPunct="1">
              <a:spcAft>
                <a:spcPts val="0"/>
              </a:spcAft>
              <a:buFont typeface="Wingdings"/>
              <a:buChar char=""/>
              <a:defRPr/>
            </a:pPr>
            <a:endParaRPr lang="en-US" sz="2800" dirty="0" smtClean="0">
              <a:latin typeface="Arial Unicode MS" pitchFamily="34" charset="-128"/>
              <a:ea typeface="Arial Unicode MS" pitchFamily="34" charset="-128"/>
              <a:cs typeface="Arial Unicode MS" pitchFamily="34" charset="-128"/>
            </a:endParaRPr>
          </a:p>
          <a:p>
            <a:pPr marL="0" indent="0"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D5CFC1BF-390B-466B-9CB1-4532287D7EAF}" type="slidenum">
              <a:rPr lang="en-US"/>
              <a:pPr>
                <a:defRPr/>
              </a:pPr>
              <a:t>57</a:t>
            </a:fld>
            <a:endParaRPr lang="en-US"/>
          </a:p>
        </p:txBody>
      </p:sp>
      <p:sp>
        <p:nvSpPr>
          <p:cNvPr id="58373" name="Footer Placeholder 4"/>
          <p:cNvSpPr>
            <a:spLocks noGrp="1"/>
          </p:cNvSpPr>
          <p:nvPr>
            <p:ph type="ftr" sz="quarter" idx="11"/>
          </p:nvPr>
        </p:nvSpPr>
        <p:spPr bwMode="auto">
          <a:xfrm>
            <a:off x="7086600" y="6248400"/>
            <a:ext cx="1676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762000"/>
          </a:xfrm>
        </p:spPr>
        <p:txBody>
          <a:bodyPr>
            <a:normAutofit fontScale="90000"/>
          </a:bodyPr>
          <a:lstStyle/>
          <a:p>
            <a:pPr eaLnBrk="1" fontAlgn="auto" hangingPunct="1">
              <a:spcAft>
                <a:spcPts val="0"/>
              </a:spcAft>
              <a:defRPr/>
            </a:pPr>
            <a:r>
              <a:rPr lang="en-US" dirty="0" smtClean="0"/>
              <a:t/>
            </a:r>
            <a:br>
              <a:rPr lang="en-US" dirty="0" smtClean="0"/>
            </a:br>
            <a:r>
              <a:rPr lang="en-US" dirty="0" smtClean="0"/>
              <a:t>FRAUD</a:t>
            </a:r>
            <a:endParaRPr lang="en-US" dirty="0"/>
          </a:p>
        </p:txBody>
      </p:sp>
      <p:sp>
        <p:nvSpPr>
          <p:cNvPr id="3" name="Content Placeholder 2"/>
          <p:cNvSpPr>
            <a:spLocks noGrp="1"/>
          </p:cNvSpPr>
          <p:nvPr>
            <p:ph sz="quarter" idx="1"/>
          </p:nvPr>
        </p:nvSpPr>
        <p:spPr>
          <a:xfrm>
            <a:off x="612775" y="1828800"/>
            <a:ext cx="8153400" cy="4267200"/>
          </a:xfrm>
        </p:spPr>
        <p:txBody>
          <a:bodyPr>
            <a:noAutofit/>
          </a:bodyPr>
          <a:lstStyle/>
          <a:p>
            <a:pPr marL="0" indent="0" algn="just" eaLnBrk="1" fontAlgn="auto" hangingPunct="1">
              <a:spcAft>
                <a:spcPts val="0"/>
              </a:spcAft>
              <a:buNone/>
              <a:defRPr/>
            </a:pPr>
            <a:r>
              <a:rPr lang="en-US" sz="2400" dirty="0" smtClean="0">
                <a:latin typeface="Arial Unicode MS" pitchFamily="34" charset="-128"/>
                <a:ea typeface="Arial Unicode MS" pitchFamily="34" charset="-128"/>
                <a:cs typeface="Arial Unicode MS" pitchFamily="34" charset="-128"/>
              </a:rPr>
              <a:t>Explanation to Section 447 defines fraud which means:</a:t>
            </a:r>
          </a:p>
          <a:p>
            <a:pPr marL="320040" indent="-320040" algn="just" eaLnBrk="1" fontAlgn="auto" hangingPunct="1">
              <a:spcAft>
                <a:spcPts val="0"/>
              </a:spcAft>
              <a:buFont typeface="Wingdings" pitchFamily="2" charset="2"/>
              <a:buChar char="v"/>
              <a:defRPr/>
            </a:pPr>
            <a:r>
              <a:rPr lang="en-US" sz="2400" dirty="0" smtClean="0">
                <a:latin typeface="Arial Unicode MS" pitchFamily="34" charset="-128"/>
                <a:ea typeface="Arial Unicode MS" pitchFamily="34" charset="-128"/>
                <a:cs typeface="Arial Unicode MS" pitchFamily="34" charset="-128"/>
              </a:rPr>
              <a:t>Any act or omission, </a:t>
            </a:r>
          </a:p>
          <a:p>
            <a:pPr marL="320040" indent="-320040" algn="just" eaLnBrk="1" fontAlgn="auto" hangingPunct="1">
              <a:spcAft>
                <a:spcPts val="0"/>
              </a:spcAft>
              <a:buFont typeface="Wingdings" pitchFamily="2" charset="2"/>
              <a:buChar char="v"/>
              <a:defRPr/>
            </a:pPr>
            <a:r>
              <a:rPr lang="en-US" sz="2400" dirty="0" smtClean="0">
                <a:latin typeface="Arial Unicode MS" pitchFamily="34" charset="-128"/>
                <a:ea typeface="Arial Unicode MS" pitchFamily="34" charset="-128"/>
                <a:cs typeface="Arial Unicode MS" pitchFamily="34" charset="-128"/>
              </a:rPr>
              <a:t>Concealment of fact or</a:t>
            </a:r>
          </a:p>
          <a:p>
            <a:pPr marL="320040" indent="-320040" algn="just" eaLnBrk="1" fontAlgn="auto" hangingPunct="1">
              <a:spcAft>
                <a:spcPts val="0"/>
              </a:spcAft>
              <a:buFont typeface="Wingdings" pitchFamily="2" charset="2"/>
              <a:buChar char="v"/>
              <a:defRPr/>
            </a:pPr>
            <a:r>
              <a:rPr lang="en-US" sz="2400" dirty="0" smtClean="0">
                <a:latin typeface="Arial Unicode MS" pitchFamily="34" charset="-128"/>
                <a:ea typeface="Arial Unicode MS" pitchFamily="34" charset="-128"/>
                <a:cs typeface="Arial Unicode MS" pitchFamily="34" charset="-128"/>
              </a:rPr>
              <a:t>Abuse of position of any person (by him or herself or by any other person in connivance in any manner).</a:t>
            </a:r>
          </a:p>
          <a:p>
            <a:pPr marL="320040" indent="-320040" algn="just" eaLnBrk="1" fontAlgn="auto" hangingPunct="1">
              <a:spcAft>
                <a:spcPts val="0"/>
              </a:spcAft>
              <a:buFont typeface="Wingdings" pitchFamily="2" charset="2"/>
              <a:buChar char="v"/>
              <a:defRPr/>
            </a:pPr>
            <a:r>
              <a:rPr lang="en-US" sz="2400" dirty="0" smtClean="0">
                <a:latin typeface="Arial Unicode MS" pitchFamily="34" charset="-128"/>
                <a:ea typeface="Arial Unicode MS" pitchFamily="34" charset="-128"/>
                <a:cs typeface="Arial Unicode MS" pitchFamily="34" charset="-128"/>
              </a:rPr>
              <a:t>With the </a:t>
            </a:r>
            <a:r>
              <a:rPr lang="en-US" sz="2400" b="1" dirty="0" smtClean="0">
                <a:latin typeface="Arial Unicode MS" pitchFamily="34" charset="-128"/>
                <a:ea typeface="Arial Unicode MS" pitchFamily="34" charset="-128"/>
                <a:cs typeface="Arial Unicode MS" pitchFamily="34" charset="-128"/>
              </a:rPr>
              <a:t>intent to deceive</a:t>
            </a:r>
          </a:p>
          <a:p>
            <a:pPr marL="320040" indent="-320040" algn="just" eaLnBrk="1" fontAlgn="auto" hangingPunct="1">
              <a:spcAft>
                <a:spcPts val="0"/>
              </a:spcAft>
              <a:buFont typeface="Wingdings" pitchFamily="2" charset="2"/>
              <a:buChar char="v"/>
              <a:defRPr/>
            </a:pPr>
            <a:r>
              <a:rPr lang="en-US" sz="2400" dirty="0" smtClean="0">
                <a:latin typeface="Arial Unicode MS" pitchFamily="34" charset="-128"/>
                <a:ea typeface="Arial Unicode MS" pitchFamily="34" charset="-128"/>
                <a:cs typeface="Arial Unicode MS" pitchFamily="34" charset="-128"/>
              </a:rPr>
              <a:t>to gain undue advantage to injure the interest of company, or its shareholders or creditors or any other person (whether or not there is any wrongful gain or loss).</a:t>
            </a:r>
          </a:p>
        </p:txBody>
      </p:sp>
      <p:sp>
        <p:nvSpPr>
          <p:cNvPr id="4" name="Slide Number Placeholder 3"/>
          <p:cNvSpPr>
            <a:spLocks noGrp="1"/>
          </p:cNvSpPr>
          <p:nvPr>
            <p:ph type="sldNum" sz="quarter" idx="12"/>
          </p:nvPr>
        </p:nvSpPr>
        <p:spPr/>
        <p:txBody>
          <a:bodyPr>
            <a:normAutofit fontScale="85000" lnSpcReduction="20000"/>
          </a:bodyPr>
          <a:lstStyle/>
          <a:p>
            <a:pPr>
              <a:defRPr/>
            </a:pPr>
            <a:fld id="{B0BF825F-BDC6-48E2-8A3F-2F7585FD551D}" type="slidenum">
              <a:rPr lang="en-US"/>
              <a:pPr>
                <a:defRPr/>
              </a:pPr>
              <a:t>58</a:t>
            </a:fld>
            <a:endParaRPr lang="en-US"/>
          </a:p>
        </p:txBody>
      </p:sp>
      <p:sp>
        <p:nvSpPr>
          <p:cNvPr id="76805"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762000"/>
          </a:xfrm>
        </p:spPr>
        <p:txBody>
          <a:bodyPr>
            <a:normAutofit fontScale="90000"/>
          </a:bodyPr>
          <a:lstStyle/>
          <a:p>
            <a:pPr eaLnBrk="1" fontAlgn="auto" hangingPunct="1">
              <a:spcAft>
                <a:spcPts val="0"/>
              </a:spcAft>
              <a:defRPr/>
            </a:pPr>
            <a:r>
              <a:rPr lang="en-US" dirty="0" smtClean="0"/>
              <a:t/>
            </a:r>
            <a:br>
              <a:rPr lang="en-US" dirty="0" smtClean="0"/>
            </a:br>
            <a:r>
              <a:rPr lang="en-US" dirty="0" smtClean="0"/>
              <a:t>FRAUD</a:t>
            </a:r>
            <a:endParaRPr lang="en-US" dirty="0"/>
          </a:p>
        </p:txBody>
      </p:sp>
      <p:sp>
        <p:nvSpPr>
          <p:cNvPr id="3" name="Content Placeholder 2"/>
          <p:cNvSpPr>
            <a:spLocks noGrp="1"/>
          </p:cNvSpPr>
          <p:nvPr>
            <p:ph sz="quarter" idx="1"/>
          </p:nvPr>
        </p:nvSpPr>
        <p:spPr>
          <a:xfrm>
            <a:off x="381000" y="1600200"/>
            <a:ext cx="8385175" cy="4495800"/>
          </a:xfrm>
        </p:spPr>
        <p:txBody>
          <a:bodyPr>
            <a:noAutofit/>
          </a:bodyPr>
          <a:lstStyle/>
          <a:p>
            <a:pPr marL="320040" indent="-320040" algn="just" eaLnBrk="1" fontAlgn="auto" hangingPunct="1">
              <a:spcAft>
                <a:spcPts val="0"/>
              </a:spcAft>
              <a:buFont typeface="Wingdings" pitchFamily="2" charset="2"/>
              <a:buChar char="v"/>
              <a:defRPr/>
            </a:pPr>
            <a:r>
              <a:rPr lang="en-US" sz="2400" dirty="0" smtClean="0">
                <a:latin typeface="Arial Unicode MS" pitchFamily="34" charset="-128"/>
                <a:ea typeface="Arial Unicode MS" pitchFamily="34" charset="-128"/>
                <a:cs typeface="Arial Unicode MS" pitchFamily="34" charset="-128"/>
              </a:rPr>
              <a:t>Report to Board seeking reply within 45 days.  </a:t>
            </a:r>
          </a:p>
          <a:p>
            <a:pPr marL="320040" indent="-320040" algn="just" eaLnBrk="1" fontAlgn="auto" hangingPunct="1">
              <a:spcAft>
                <a:spcPts val="0"/>
              </a:spcAft>
              <a:buFont typeface="Wingdings" pitchFamily="2" charset="2"/>
              <a:buChar char="v"/>
              <a:defRPr/>
            </a:pPr>
            <a:r>
              <a:rPr lang="en-US" sz="2400" dirty="0" smtClean="0">
                <a:latin typeface="Arial Unicode MS" pitchFamily="34" charset="-128"/>
                <a:ea typeface="Arial Unicode MS" pitchFamily="34" charset="-128"/>
                <a:cs typeface="Arial Unicode MS" pitchFamily="34" charset="-128"/>
              </a:rPr>
              <a:t>Auditor has to report above fraud to the C.G. (within 15 days from the receipt of report)</a:t>
            </a:r>
          </a:p>
          <a:p>
            <a:pPr marL="320040" indent="-320040" algn="just" eaLnBrk="1" fontAlgn="auto" hangingPunct="1">
              <a:spcAft>
                <a:spcPts val="0"/>
              </a:spcAft>
              <a:buFont typeface="Wingdings" pitchFamily="2" charset="2"/>
              <a:buChar char="v"/>
              <a:defRPr/>
            </a:pPr>
            <a:r>
              <a:rPr lang="en-US" sz="2400" dirty="0" smtClean="0">
                <a:latin typeface="Arial Unicode MS" pitchFamily="34" charset="-128"/>
                <a:ea typeface="Arial Unicode MS" pitchFamily="34" charset="-128"/>
                <a:cs typeface="Arial Unicode MS" pitchFamily="34" charset="-128"/>
              </a:rPr>
              <a:t>If reply not received, Audit shall forward his report to CG within time prescribed (60 days).</a:t>
            </a:r>
          </a:p>
          <a:p>
            <a:pPr marL="320040" indent="-320040" algn="just" eaLnBrk="1" fontAlgn="auto" hangingPunct="1">
              <a:spcAft>
                <a:spcPts val="0"/>
              </a:spcAft>
              <a:buFont typeface="Wingdings" pitchFamily="2" charset="2"/>
              <a:buChar char="v"/>
              <a:defRPr/>
            </a:pPr>
            <a:r>
              <a:rPr lang="en-US" sz="2400" dirty="0" smtClean="0">
                <a:latin typeface="Arial Unicode MS" pitchFamily="34" charset="-128"/>
                <a:ea typeface="Arial Unicode MS" pitchFamily="34" charset="-128"/>
                <a:cs typeface="Arial Unicode MS" pitchFamily="34" charset="-128"/>
              </a:rPr>
              <a:t>Report by speed post and e-mail to Ministry of Corporate Affairs.</a:t>
            </a:r>
          </a:p>
          <a:p>
            <a:pPr marL="320040" indent="-320040" algn="just" eaLnBrk="1" fontAlgn="auto" hangingPunct="1">
              <a:spcAft>
                <a:spcPts val="0"/>
              </a:spcAft>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None/>
              <a:defRPr/>
            </a:pPr>
            <a:r>
              <a:rPr lang="en-US" sz="2400" u="sng" dirty="0" smtClean="0">
                <a:latin typeface="Arial Unicode MS" pitchFamily="34" charset="-128"/>
                <a:ea typeface="Arial Unicode MS" pitchFamily="34" charset="-128"/>
                <a:cs typeface="Arial Unicode MS" pitchFamily="34" charset="-128"/>
              </a:rPr>
              <a:t>Punishment for not reporting fraud:</a:t>
            </a:r>
          </a:p>
          <a:p>
            <a:pPr marL="320040" indent="-320040" algn="just" eaLnBrk="1" fontAlgn="auto" hangingPunct="1">
              <a:spcAft>
                <a:spcPts val="0"/>
              </a:spcAft>
              <a:buFont typeface="Wingdings" pitchFamily="2" charset="2"/>
              <a:buChar char="v"/>
              <a:defRPr/>
            </a:pPr>
            <a:r>
              <a:rPr lang="en-US" sz="2400" dirty="0" smtClean="0">
                <a:latin typeface="Arial Unicode MS" pitchFamily="34" charset="-128"/>
                <a:ea typeface="Arial Unicode MS" pitchFamily="34" charset="-128"/>
                <a:cs typeface="Arial Unicode MS" pitchFamily="34" charset="-128"/>
              </a:rPr>
              <a:t>Fine Rs. </a:t>
            </a:r>
            <a:r>
              <a:rPr lang="en-US" sz="2400" b="1" dirty="0" smtClean="0">
                <a:latin typeface="Arial Unicode MS" pitchFamily="34" charset="-128"/>
                <a:ea typeface="Arial Unicode MS" pitchFamily="34" charset="-128"/>
                <a:cs typeface="Arial Unicode MS" pitchFamily="34" charset="-128"/>
              </a:rPr>
              <a:t>1lakh to Rs 25 </a:t>
            </a:r>
            <a:r>
              <a:rPr lang="en-US" sz="2400" b="1" dirty="0" err="1" smtClean="0">
                <a:latin typeface="Arial Unicode MS" pitchFamily="34" charset="-128"/>
                <a:ea typeface="Arial Unicode MS" pitchFamily="34" charset="-128"/>
                <a:cs typeface="Arial Unicode MS" pitchFamily="34" charset="-128"/>
              </a:rPr>
              <a:t>lakh</a:t>
            </a:r>
            <a:r>
              <a:rPr lang="en-US" sz="2400" b="1" dirty="0" smtClean="0">
                <a:latin typeface="Arial Unicode MS" pitchFamily="34" charset="-128"/>
                <a:ea typeface="Arial Unicode MS" pitchFamily="34" charset="-128"/>
                <a:cs typeface="Arial Unicode MS" pitchFamily="34" charset="-128"/>
              </a:rPr>
              <a:t>.</a:t>
            </a:r>
          </a:p>
        </p:txBody>
      </p:sp>
      <p:sp>
        <p:nvSpPr>
          <p:cNvPr id="4" name="Slide Number Placeholder 3"/>
          <p:cNvSpPr>
            <a:spLocks noGrp="1"/>
          </p:cNvSpPr>
          <p:nvPr>
            <p:ph type="sldNum" sz="quarter" idx="12"/>
          </p:nvPr>
        </p:nvSpPr>
        <p:spPr/>
        <p:txBody>
          <a:bodyPr>
            <a:normAutofit fontScale="85000" lnSpcReduction="20000"/>
          </a:bodyPr>
          <a:lstStyle/>
          <a:p>
            <a:pPr>
              <a:defRPr/>
            </a:pPr>
            <a:fld id="{B0BF825F-BDC6-48E2-8A3F-2F7585FD551D}" type="slidenum">
              <a:rPr lang="en-US"/>
              <a:pPr>
                <a:defRPr/>
              </a:pPr>
              <a:t>59</a:t>
            </a:fld>
            <a:endParaRPr lang="en-US"/>
          </a:p>
        </p:txBody>
      </p:sp>
      <p:sp>
        <p:nvSpPr>
          <p:cNvPr id="76805"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STATEMENTS </a:t>
            </a:r>
            <a:endParaRPr lang="en-US" dirty="0"/>
          </a:p>
        </p:txBody>
      </p:sp>
      <p:sp>
        <p:nvSpPr>
          <p:cNvPr id="3" name="Content Placeholder 2"/>
          <p:cNvSpPr>
            <a:spLocks noGrp="1"/>
          </p:cNvSpPr>
          <p:nvPr>
            <p:ph sz="quarter" idx="1"/>
          </p:nvPr>
        </p:nvSpPr>
        <p:spPr>
          <a:xfrm>
            <a:off x="612648" y="1905000"/>
            <a:ext cx="8153400" cy="4191000"/>
          </a:xfrm>
        </p:spPr>
        <p:txBody>
          <a:bodyPr/>
          <a:lstStyle/>
          <a:p>
            <a:pPr>
              <a:buNone/>
            </a:pPr>
            <a:r>
              <a:rPr lang="en-US" sz="2400" b="1" dirty="0" smtClean="0">
                <a:latin typeface="Arial Unicode MS" pitchFamily="34" charset="-128"/>
                <a:ea typeface="Arial Unicode MS" pitchFamily="34" charset="-128"/>
                <a:cs typeface="Arial Unicode MS" pitchFamily="34" charset="-128"/>
              </a:rPr>
              <a:t>Books &amp; Papers: Section 2(12)</a:t>
            </a:r>
          </a:p>
          <a:p>
            <a:pPr>
              <a:buNone/>
            </a:pPr>
            <a:endParaRPr lang="en-US" sz="2400" b="1" dirty="0" smtClean="0">
              <a:latin typeface="Arial Unicode MS" pitchFamily="34" charset="-128"/>
              <a:ea typeface="Arial Unicode MS" pitchFamily="34" charset="-128"/>
              <a:cs typeface="Arial Unicode MS" pitchFamily="34" charset="-128"/>
            </a:endParaRPr>
          </a:p>
          <a:p>
            <a:r>
              <a:rPr lang="en-US" sz="2400" dirty="0" smtClean="0">
                <a:latin typeface="Arial Unicode MS" pitchFamily="34" charset="-128"/>
                <a:ea typeface="Arial Unicode MS" pitchFamily="34" charset="-128"/>
                <a:cs typeface="Arial Unicode MS" pitchFamily="34" charset="-128"/>
              </a:rPr>
              <a:t>Books of accounts</a:t>
            </a:r>
          </a:p>
          <a:p>
            <a:r>
              <a:rPr lang="en-US" sz="2400" dirty="0" smtClean="0">
                <a:latin typeface="Arial Unicode MS" pitchFamily="34" charset="-128"/>
                <a:ea typeface="Arial Unicode MS" pitchFamily="34" charset="-128"/>
                <a:cs typeface="Arial Unicode MS" pitchFamily="34" charset="-128"/>
              </a:rPr>
              <a:t>Deeds, Vouchers, writings, Documents, minutes and registers.</a:t>
            </a:r>
          </a:p>
          <a:p>
            <a:endParaRPr lang="en-US" sz="2400" dirty="0" smtClean="0">
              <a:latin typeface="Arial Unicode MS" pitchFamily="34" charset="-128"/>
              <a:ea typeface="Arial Unicode MS" pitchFamily="34" charset="-128"/>
              <a:cs typeface="Arial Unicode MS" pitchFamily="34" charset="-128"/>
            </a:endParaRPr>
          </a:p>
          <a:p>
            <a:endParaRPr lang="en-US" sz="2400" dirty="0" smtClean="0">
              <a:latin typeface="Arial Unicode MS" pitchFamily="34" charset="-128"/>
              <a:ea typeface="Arial Unicode MS" pitchFamily="34" charset="-128"/>
              <a:cs typeface="Arial Unicode MS" pitchFamily="34" charset="-128"/>
            </a:endParaRPr>
          </a:p>
          <a:p>
            <a:endParaRPr lang="en-US" sz="2400" b="1" dirty="0">
              <a:latin typeface="Arial Unicode MS" pitchFamily="34" charset="-128"/>
              <a:ea typeface="Arial Unicode MS" pitchFamily="34" charset="-128"/>
              <a:cs typeface="Arial Unicode MS" pitchFamily="34" charset="-128"/>
            </a:endParaRPr>
          </a:p>
        </p:txBody>
      </p:sp>
      <p:sp>
        <p:nvSpPr>
          <p:cNvPr id="4" name="Footer Placeholder 3"/>
          <p:cNvSpPr>
            <a:spLocks noGrp="1"/>
          </p:cNvSpPr>
          <p:nvPr>
            <p:ph type="ftr" sz="quarter" idx="11"/>
          </p:nvPr>
        </p:nvSpPr>
        <p:spPr/>
        <p:txBody>
          <a:bodyPr/>
          <a:lstStyle/>
          <a:p>
            <a:pPr>
              <a:defRPr/>
            </a:pPr>
            <a:r>
              <a:rPr lang="en-US" smtClean="0"/>
              <a:t>SAXENA &amp; SAXENA</a:t>
            </a:r>
            <a:endParaRPr lang="en-US"/>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6</a:t>
            </a:fld>
            <a:endParaRPr 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4994" name="Content Placeholder 2"/>
          <p:cNvSpPr>
            <a:spLocks noGrp="1"/>
          </p:cNvSpPr>
          <p:nvPr>
            <p:ph idx="4294967295"/>
          </p:nvPr>
        </p:nvSpPr>
        <p:spPr>
          <a:xfrm>
            <a:off x="0" y="2133600"/>
            <a:ext cx="8229600" cy="3992563"/>
          </a:xfrm>
        </p:spPr>
        <p:txBody>
          <a:bodyPr/>
          <a:lstStyle/>
          <a:p>
            <a:pPr algn="ctr" eaLnBrk="1" hangingPunct="1">
              <a:buFont typeface="Wingdings" pitchFamily="2" charset="2"/>
              <a:buNone/>
            </a:pPr>
            <a:endParaRPr lang="en-US" smtClean="0"/>
          </a:p>
          <a:p>
            <a:pPr algn="ctr" eaLnBrk="1" hangingPunct="1">
              <a:buFont typeface="Wingdings" pitchFamily="2" charset="2"/>
              <a:buNone/>
            </a:pPr>
            <a:r>
              <a:rPr lang="en-US" sz="6600" smtClean="0">
                <a:latin typeface="Arial Unicode MS" pitchFamily="34" charset="-128"/>
                <a:ea typeface="Arial Unicode MS" pitchFamily="34" charset="-128"/>
                <a:cs typeface="Arial Unicode MS" pitchFamily="34" charset="-128"/>
              </a:rPr>
              <a:t>THANK YOU</a:t>
            </a:r>
          </a:p>
        </p:txBody>
      </p:sp>
      <p:sp>
        <p:nvSpPr>
          <p:cNvPr id="84995" name="Slide Number Placeholder 3"/>
          <p:cNvSpPr>
            <a:spLocks noGrp="1"/>
          </p:cNvSpPr>
          <p:nvPr>
            <p:ph type="sldNum" sz="quarter" idx="12"/>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fld id="{628B70B9-3859-447F-9751-AB87C19267DD}" type="slidenum">
              <a:rPr lang="en-US" smtClean="0"/>
              <a:pPr fontAlgn="base">
                <a:spcBef>
                  <a:spcPct val="0"/>
                </a:spcBef>
                <a:spcAft>
                  <a:spcPct val="0"/>
                </a:spcAft>
                <a:defRPr/>
              </a:pPr>
              <a:t>60</a:t>
            </a:fld>
            <a:endParaRPr lang="en-US" smtClean="0"/>
          </a:p>
        </p:txBody>
      </p:sp>
      <p:sp>
        <p:nvSpPr>
          <p:cNvPr id="84996" name="Footer Placeholder 4"/>
          <p:cNvSpPr>
            <a:spLocks noGrp="1"/>
          </p:cNvSpPr>
          <p:nvPr>
            <p:ph type="ftr" sz="quarter" idx="11"/>
          </p:nvPr>
        </p:nvSpPr>
        <p:spPr bwMode="auto">
          <a:xfrm>
            <a:off x="609600" y="6248400"/>
            <a:ext cx="80772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SAXENA &amp; SAXENA</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STATEMENTS </a:t>
            </a:r>
            <a:endParaRPr lang="en-US" dirty="0"/>
          </a:p>
        </p:txBody>
      </p:sp>
      <p:sp>
        <p:nvSpPr>
          <p:cNvPr id="3" name="Content Placeholder 2"/>
          <p:cNvSpPr>
            <a:spLocks noGrp="1"/>
          </p:cNvSpPr>
          <p:nvPr>
            <p:ph sz="quarter" idx="1"/>
          </p:nvPr>
        </p:nvSpPr>
        <p:spPr/>
        <p:txBody>
          <a:bodyPr/>
          <a:lstStyle/>
          <a:p>
            <a:pPr>
              <a:buNone/>
            </a:pPr>
            <a:r>
              <a:rPr lang="en-US" sz="2400" b="1" dirty="0" smtClean="0">
                <a:latin typeface="Arial Unicode MS" pitchFamily="34" charset="-128"/>
                <a:ea typeface="Arial Unicode MS" pitchFamily="34" charset="-128"/>
                <a:cs typeface="Arial Unicode MS" pitchFamily="34" charset="-128"/>
              </a:rPr>
              <a:t>Financial Statements: Section 2(40)</a:t>
            </a:r>
          </a:p>
          <a:p>
            <a:pPr>
              <a:buNone/>
            </a:pPr>
            <a:endParaRPr lang="en-US" sz="900" b="1" dirty="0" smtClean="0">
              <a:latin typeface="Arial Unicode MS" pitchFamily="34" charset="-128"/>
              <a:ea typeface="Arial Unicode MS" pitchFamily="34" charset="-128"/>
              <a:cs typeface="Arial Unicode MS" pitchFamily="34" charset="-128"/>
            </a:endParaRPr>
          </a:p>
          <a:p>
            <a:r>
              <a:rPr lang="en-US" sz="2400" dirty="0" smtClean="0">
                <a:latin typeface="Arial Unicode MS" pitchFamily="34" charset="-128"/>
                <a:ea typeface="Arial Unicode MS" pitchFamily="34" charset="-128"/>
                <a:cs typeface="Arial Unicode MS" pitchFamily="34" charset="-128"/>
              </a:rPr>
              <a:t>Balance sheet,</a:t>
            </a:r>
          </a:p>
          <a:p>
            <a:endParaRPr lang="en-US" sz="2400" dirty="0" smtClean="0">
              <a:latin typeface="Arial Unicode MS" pitchFamily="34" charset="-128"/>
              <a:ea typeface="Arial Unicode MS" pitchFamily="34" charset="-128"/>
              <a:cs typeface="Arial Unicode MS" pitchFamily="34" charset="-128"/>
            </a:endParaRPr>
          </a:p>
          <a:p>
            <a:r>
              <a:rPr lang="en-US" sz="2400" dirty="0" smtClean="0">
                <a:latin typeface="Arial Unicode MS" pitchFamily="34" charset="-128"/>
                <a:ea typeface="Arial Unicode MS" pitchFamily="34" charset="-128"/>
                <a:cs typeface="Arial Unicode MS" pitchFamily="34" charset="-128"/>
              </a:rPr>
              <a:t>Profit &amp; Loss account,</a:t>
            </a:r>
          </a:p>
          <a:p>
            <a:endParaRPr lang="en-US" sz="2400" dirty="0" smtClean="0">
              <a:latin typeface="Arial Unicode MS" pitchFamily="34" charset="-128"/>
              <a:ea typeface="Arial Unicode MS" pitchFamily="34" charset="-128"/>
              <a:cs typeface="Arial Unicode MS" pitchFamily="34" charset="-128"/>
            </a:endParaRPr>
          </a:p>
          <a:p>
            <a:r>
              <a:rPr lang="en-US" sz="2400" dirty="0" smtClean="0">
                <a:latin typeface="Arial Unicode MS" pitchFamily="34" charset="-128"/>
                <a:ea typeface="Arial Unicode MS" pitchFamily="34" charset="-128"/>
                <a:cs typeface="Arial Unicode MS" pitchFamily="34" charset="-128"/>
              </a:rPr>
              <a:t>Cash flow statement,( not for OPC, small company &amp; dormant company).</a:t>
            </a:r>
          </a:p>
          <a:p>
            <a:endParaRPr lang="en-US" sz="2400" dirty="0" smtClean="0">
              <a:latin typeface="Arial Unicode MS" pitchFamily="34" charset="-128"/>
              <a:ea typeface="Arial Unicode MS" pitchFamily="34" charset="-128"/>
              <a:cs typeface="Arial Unicode MS" pitchFamily="34" charset="-128"/>
            </a:endParaRPr>
          </a:p>
          <a:p>
            <a:r>
              <a:rPr lang="en-US" sz="2400" dirty="0" smtClean="0">
                <a:latin typeface="Arial Unicode MS" pitchFamily="34" charset="-128"/>
                <a:ea typeface="Arial Unicode MS" pitchFamily="34" charset="-128"/>
                <a:cs typeface="Arial Unicode MS" pitchFamily="34" charset="-128"/>
              </a:rPr>
              <a:t>Statement of </a:t>
            </a:r>
            <a:r>
              <a:rPr lang="en-US" sz="2400" b="1" dirty="0" smtClean="0">
                <a:latin typeface="Arial Unicode MS" pitchFamily="34" charset="-128"/>
                <a:ea typeface="Arial Unicode MS" pitchFamily="34" charset="-128"/>
                <a:cs typeface="Arial Unicode MS" pitchFamily="34" charset="-128"/>
              </a:rPr>
              <a:t>change in equity (</a:t>
            </a:r>
            <a:r>
              <a:rPr lang="en-US" sz="2400" dirty="0" smtClean="0">
                <a:latin typeface="Arial Unicode MS" pitchFamily="34" charset="-128"/>
                <a:ea typeface="Arial Unicode MS" pitchFamily="34" charset="-128"/>
                <a:cs typeface="Arial Unicode MS" pitchFamily="34" charset="-128"/>
              </a:rPr>
              <a:t> if applicable)</a:t>
            </a:r>
          </a:p>
          <a:p>
            <a:endParaRPr lang="en-US" sz="2400" dirty="0" smtClean="0">
              <a:latin typeface="Arial Unicode MS" pitchFamily="34" charset="-128"/>
              <a:ea typeface="Arial Unicode MS" pitchFamily="34" charset="-128"/>
              <a:cs typeface="Arial Unicode MS" pitchFamily="34" charset="-128"/>
            </a:endParaRPr>
          </a:p>
          <a:p>
            <a:endParaRPr lang="en-US" sz="2400" b="1" dirty="0">
              <a:latin typeface="Arial Unicode MS" pitchFamily="34" charset="-128"/>
              <a:ea typeface="Arial Unicode MS" pitchFamily="34" charset="-128"/>
              <a:cs typeface="Arial Unicode MS" pitchFamily="34" charset="-128"/>
            </a:endParaRPr>
          </a:p>
        </p:txBody>
      </p:sp>
      <p:sp>
        <p:nvSpPr>
          <p:cNvPr id="4" name="Footer Placeholder 3"/>
          <p:cNvSpPr>
            <a:spLocks noGrp="1"/>
          </p:cNvSpPr>
          <p:nvPr>
            <p:ph type="ftr" sz="quarter" idx="11"/>
          </p:nvPr>
        </p:nvSpPr>
        <p:spPr/>
        <p:txBody>
          <a:bodyPr/>
          <a:lstStyle/>
          <a:p>
            <a:pPr>
              <a:defRPr/>
            </a:pPr>
            <a:r>
              <a:rPr lang="en-US" smtClean="0"/>
              <a:t>SAXENA &amp; SAXENA</a:t>
            </a:r>
            <a:endParaRPr lang="en-US"/>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STATEMENTS </a:t>
            </a:r>
            <a:endParaRPr lang="en-US" dirty="0"/>
          </a:p>
        </p:txBody>
      </p:sp>
      <p:sp>
        <p:nvSpPr>
          <p:cNvPr id="3" name="Content Placeholder 2"/>
          <p:cNvSpPr>
            <a:spLocks noGrp="1"/>
          </p:cNvSpPr>
          <p:nvPr>
            <p:ph sz="quarter" idx="1"/>
          </p:nvPr>
        </p:nvSpPr>
        <p:spPr/>
        <p:txBody>
          <a:bodyPr/>
          <a:lstStyle/>
          <a:p>
            <a:pPr>
              <a:buNone/>
            </a:pPr>
            <a:r>
              <a:rPr lang="en-US" sz="2800" b="1" dirty="0" smtClean="0">
                <a:latin typeface="Arial Unicode MS" pitchFamily="34" charset="-128"/>
                <a:ea typeface="Arial Unicode MS" pitchFamily="34" charset="-128"/>
                <a:cs typeface="Arial Unicode MS" pitchFamily="34" charset="-128"/>
              </a:rPr>
              <a:t>Financial Year : Section 2(41)</a:t>
            </a:r>
          </a:p>
          <a:p>
            <a:pPr>
              <a:buNone/>
            </a:pPr>
            <a:endParaRPr lang="en-US" sz="900" b="1" dirty="0" smtClean="0">
              <a:latin typeface="Arial Unicode MS" pitchFamily="34" charset="-128"/>
              <a:ea typeface="Arial Unicode MS" pitchFamily="34" charset="-128"/>
              <a:cs typeface="Arial Unicode MS" pitchFamily="34" charset="-128"/>
            </a:endParaRPr>
          </a:p>
          <a:p>
            <a:r>
              <a:rPr lang="en-US" sz="2800" b="1" dirty="0" smtClean="0">
                <a:latin typeface="Arial Unicode MS" pitchFamily="34" charset="-128"/>
                <a:ea typeface="Arial Unicode MS" pitchFamily="34" charset="-128"/>
                <a:cs typeface="Arial Unicode MS" pitchFamily="34" charset="-128"/>
              </a:rPr>
              <a:t> </a:t>
            </a:r>
            <a:r>
              <a:rPr lang="en-US" sz="2800" dirty="0" smtClean="0">
                <a:latin typeface="Arial Unicode MS" pitchFamily="34" charset="-128"/>
                <a:ea typeface="Arial Unicode MS" pitchFamily="34" charset="-128"/>
                <a:cs typeface="Arial Unicode MS" pitchFamily="34" charset="-128"/>
              </a:rPr>
              <a:t>31</a:t>
            </a:r>
            <a:r>
              <a:rPr lang="en-US" sz="2800" baseline="30000" dirty="0" smtClean="0">
                <a:latin typeface="Arial Unicode MS" pitchFamily="34" charset="-128"/>
                <a:ea typeface="Arial Unicode MS" pitchFamily="34" charset="-128"/>
                <a:cs typeface="Arial Unicode MS" pitchFamily="34" charset="-128"/>
              </a:rPr>
              <a:t>st</a:t>
            </a:r>
            <a:r>
              <a:rPr lang="en-US" sz="2800" dirty="0" smtClean="0">
                <a:latin typeface="Arial Unicode MS" pitchFamily="34" charset="-128"/>
                <a:ea typeface="Arial Unicode MS" pitchFamily="34" charset="-128"/>
                <a:cs typeface="Arial Unicode MS" pitchFamily="34" charset="-128"/>
              </a:rPr>
              <a:t> march  every year.</a:t>
            </a:r>
          </a:p>
          <a:p>
            <a:r>
              <a:rPr lang="en-US" sz="2800" dirty="0" smtClean="0">
                <a:latin typeface="Arial Unicode MS" pitchFamily="34" charset="-128"/>
                <a:ea typeface="Arial Unicode MS" pitchFamily="34" charset="-128"/>
                <a:cs typeface="Arial Unicode MS" pitchFamily="34" charset="-128"/>
              </a:rPr>
              <a:t> For 1</a:t>
            </a:r>
            <a:r>
              <a:rPr lang="en-US" sz="2800" baseline="30000" dirty="0" smtClean="0">
                <a:latin typeface="Arial Unicode MS" pitchFamily="34" charset="-128"/>
                <a:ea typeface="Arial Unicode MS" pitchFamily="34" charset="-128"/>
                <a:cs typeface="Arial Unicode MS" pitchFamily="34" charset="-128"/>
              </a:rPr>
              <a:t>st</a:t>
            </a:r>
            <a:r>
              <a:rPr lang="en-US" sz="2800" dirty="0" smtClean="0">
                <a:latin typeface="Arial Unicode MS" pitchFamily="34" charset="-128"/>
                <a:ea typeface="Arial Unicode MS" pitchFamily="34" charset="-128"/>
                <a:cs typeface="Arial Unicode MS" pitchFamily="34" charset="-128"/>
              </a:rPr>
              <a:t> year of incorporation</a:t>
            </a:r>
          </a:p>
          <a:p>
            <a:pPr marL="406400" indent="-406400"/>
            <a:r>
              <a:rPr lang="en-US" sz="2800" dirty="0" smtClean="0">
                <a:latin typeface="Arial Unicode MS" pitchFamily="34" charset="-128"/>
                <a:ea typeface="Arial Unicode MS" pitchFamily="34" charset="-128"/>
                <a:cs typeface="Arial Unicode MS" pitchFamily="34" charset="-128"/>
              </a:rPr>
              <a:t>If incorporated before  1</a:t>
            </a:r>
            <a:r>
              <a:rPr lang="en-US" sz="2800" baseline="30000" dirty="0" smtClean="0">
                <a:latin typeface="Arial Unicode MS" pitchFamily="34" charset="-128"/>
                <a:ea typeface="Arial Unicode MS" pitchFamily="34" charset="-128"/>
                <a:cs typeface="Arial Unicode MS" pitchFamily="34" charset="-128"/>
              </a:rPr>
              <a:t>st</a:t>
            </a:r>
            <a:r>
              <a:rPr lang="en-US" sz="2800" dirty="0" smtClean="0">
                <a:latin typeface="Arial Unicode MS" pitchFamily="34" charset="-128"/>
                <a:ea typeface="Arial Unicode MS" pitchFamily="34" charset="-128"/>
                <a:cs typeface="Arial Unicode MS" pitchFamily="34" charset="-128"/>
              </a:rPr>
              <a:t> January– 31</a:t>
            </a:r>
            <a:r>
              <a:rPr lang="en-US" sz="2800" baseline="30000" dirty="0" smtClean="0">
                <a:latin typeface="Arial Unicode MS" pitchFamily="34" charset="-128"/>
                <a:ea typeface="Arial Unicode MS" pitchFamily="34" charset="-128"/>
                <a:cs typeface="Arial Unicode MS" pitchFamily="34" charset="-128"/>
              </a:rPr>
              <a:t>st</a:t>
            </a:r>
            <a:r>
              <a:rPr lang="en-US" sz="2800" dirty="0" smtClean="0">
                <a:latin typeface="Arial Unicode MS" pitchFamily="34" charset="-128"/>
                <a:ea typeface="Arial Unicode MS" pitchFamily="34" charset="-128"/>
                <a:cs typeface="Arial Unicode MS" pitchFamily="34" charset="-128"/>
              </a:rPr>
              <a:t> March   same year.</a:t>
            </a:r>
          </a:p>
          <a:p>
            <a:r>
              <a:rPr lang="en-US" sz="2800" dirty="0" smtClean="0">
                <a:latin typeface="Arial Unicode MS" pitchFamily="34" charset="-128"/>
                <a:ea typeface="Arial Unicode MS" pitchFamily="34" charset="-128"/>
                <a:cs typeface="Arial Unicode MS" pitchFamily="34" charset="-128"/>
              </a:rPr>
              <a:t> Otherwise -- 31</a:t>
            </a:r>
            <a:r>
              <a:rPr lang="en-US" sz="2800" baseline="30000" dirty="0" smtClean="0">
                <a:latin typeface="Arial Unicode MS" pitchFamily="34" charset="-128"/>
                <a:ea typeface="Arial Unicode MS" pitchFamily="34" charset="-128"/>
                <a:cs typeface="Arial Unicode MS" pitchFamily="34" charset="-128"/>
              </a:rPr>
              <a:t>st</a:t>
            </a:r>
            <a:r>
              <a:rPr lang="en-US" sz="2800" dirty="0" smtClean="0">
                <a:latin typeface="Arial Unicode MS" pitchFamily="34" charset="-128"/>
                <a:ea typeface="Arial Unicode MS" pitchFamily="34" charset="-128"/>
                <a:cs typeface="Arial Unicode MS" pitchFamily="34" charset="-128"/>
              </a:rPr>
              <a:t> march of next financial year.</a:t>
            </a:r>
          </a:p>
          <a:p>
            <a:r>
              <a:rPr lang="en-US" sz="2800" dirty="0" smtClean="0">
                <a:latin typeface="Arial Unicode MS" pitchFamily="34" charset="-128"/>
                <a:ea typeface="Arial Unicode MS" pitchFamily="34" charset="-128"/>
                <a:cs typeface="Arial Unicode MS" pitchFamily="34" charset="-128"/>
              </a:rPr>
              <a:t> Transition period – 2 years</a:t>
            </a:r>
            <a:endParaRPr lang="en-US" sz="2800" dirty="0">
              <a:latin typeface="Arial Unicode MS" pitchFamily="34" charset="-128"/>
              <a:ea typeface="Arial Unicode MS" pitchFamily="34" charset="-128"/>
              <a:cs typeface="Arial Unicode MS" pitchFamily="34" charset="-128"/>
            </a:endParaRPr>
          </a:p>
        </p:txBody>
      </p:sp>
      <p:sp>
        <p:nvSpPr>
          <p:cNvPr id="4" name="Footer Placeholder 3"/>
          <p:cNvSpPr>
            <a:spLocks noGrp="1"/>
          </p:cNvSpPr>
          <p:nvPr>
            <p:ph type="ftr" sz="quarter" idx="11"/>
          </p:nvPr>
        </p:nvSpPr>
        <p:spPr/>
        <p:txBody>
          <a:bodyPr/>
          <a:lstStyle/>
          <a:p>
            <a:pPr>
              <a:defRPr/>
            </a:pPr>
            <a:r>
              <a:rPr lang="en-US" smtClean="0"/>
              <a:t>SAXENA &amp; SAXENA</a:t>
            </a:r>
            <a:endParaRPr lang="en-US"/>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Consolidated Financial Statements</a:t>
            </a:r>
            <a:endParaRPr lang="en-US" dirty="0"/>
          </a:p>
        </p:txBody>
      </p:sp>
      <p:sp>
        <p:nvSpPr>
          <p:cNvPr id="3" name="Content Placeholder 2"/>
          <p:cNvSpPr>
            <a:spLocks noGrp="1"/>
          </p:cNvSpPr>
          <p:nvPr>
            <p:ph sz="quarter" idx="1"/>
          </p:nvPr>
        </p:nvSpPr>
        <p:spPr>
          <a:xfrm>
            <a:off x="612648" y="1752600"/>
            <a:ext cx="8153400" cy="4343400"/>
          </a:xfrm>
        </p:spPr>
        <p:txBody>
          <a:bodyPr/>
          <a:lstStyle/>
          <a:p>
            <a:r>
              <a:rPr lang="en-US" sz="2600" dirty="0" smtClean="0">
                <a:latin typeface="Arial Unicode MS" pitchFamily="34" charset="-128"/>
                <a:ea typeface="Arial Unicode MS" pitchFamily="34" charset="-128"/>
                <a:cs typeface="Arial Unicode MS" pitchFamily="34" charset="-128"/>
              </a:rPr>
              <a:t>Consolidated financial statement of all subsidiaries and company shall be placed before the AGM. (Section 129 (3)).</a:t>
            </a:r>
          </a:p>
          <a:p>
            <a:endParaRPr lang="en-US" sz="2600" dirty="0" smtClean="0">
              <a:latin typeface="Arial Unicode MS" pitchFamily="34" charset="-128"/>
              <a:ea typeface="Arial Unicode MS" pitchFamily="34" charset="-128"/>
              <a:cs typeface="Arial Unicode MS" pitchFamily="34" charset="-128"/>
            </a:endParaRPr>
          </a:p>
          <a:p>
            <a:r>
              <a:rPr lang="en-US" sz="2600" dirty="0" smtClean="0">
                <a:latin typeface="Arial Unicode MS" pitchFamily="34" charset="-128"/>
                <a:ea typeface="Arial Unicode MS" pitchFamily="34" charset="-128"/>
                <a:cs typeface="Arial Unicode MS" pitchFamily="34" charset="-128"/>
              </a:rPr>
              <a:t> Subsidiary includes Associates and Joint venture companies. </a:t>
            </a:r>
          </a:p>
          <a:p>
            <a:endParaRPr lang="en-US" sz="2600" dirty="0" smtClean="0">
              <a:latin typeface="Arial Unicode MS" pitchFamily="34" charset="-128"/>
              <a:ea typeface="Arial Unicode MS" pitchFamily="34" charset="-128"/>
              <a:cs typeface="Arial Unicode MS" pitchFamily="34" charset="-128"/>
            </a:endParaRPr>
          </a:p>
        </p:txBody>
      </p:sp>
      <p:sp>
        <p:nvSpPr>
          <p:cNvPr id="4" name="Footer Placeholder 3"/>
          <p:cNvSpPr>
            <a:spLocks noGrp="1"/>
          </p:cNvSpPr>
          <p:nvPr>
            <p:ph type="ftr" sz="quarter" idx="11"/>
          </p:nvPr>
        </p:nvSpPr>
        <p:spPr/>
        <p:txBody>
          <a:bodyPr/>
          <a:lstStyle/>
          <a:p>
            <a:pPr>
              <a:defRPr/>
            </a:pPr>
            <a:r>
              <a:rPr lang="en-US" smtClean="0"/>
              <a:t>SAXENA &amp; SAXENA</a:t>
            </a:r>
            <a:endParaRPr lang="en-US"/>
          </a:p>
        </p:txBody>
      </p:sp>
      <p:sp>
        <p:nvSpPr>
          <p:cNvPr id="5" name="Slide Number Placeholder 4"/>
          <p:cNvSpPr>
            <a:spLocks noGrp="1"/>
          </p:cNvSpPr>
          <p:nvPr>
            <p:ph type="sldNum" sz="quarter" idx="12"/>
          </p:nvPr>
        </p:nvSpPr>
        <p:spPr/>
        <p:txBody>
          <a:bodyPr>
            <a:normAutofit fontScale="85000" lnSpcReduction="20000"/>
          </a:bodyPr>
          <a:lstStyle/>
          <a:p>
            <a:pPr>
              <a:defRPr/>
            </a:pPr>
            <a:fld id="{7900115F-3D79-466E-9D6C-2D7CC127695C}" type="slidenum">
              <a:rPr lang="en-US" smtClean="0"/>
              <a:pPr>
                <a:defRPr/>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4377</TotalTime>
  <Words>3806</Words>
  <Application>Microsoft Office PowerPoint</Application>
  <PresentationFormat>On-screen Show (4:3)</PresentationFormat>
  <Paragraphs>517</Paragraphs>
  <Slides>60</Slides>
  <Notes>0</Notes>
  <HiddenSlides>0</HiddenSlides>
  <MMClips>0</MMClips>
  <ScaleCrop>false</ScaleCrop>
  <HeadingPairs>
    <vt:vector size="4" baseType="variant">
      <vt:variant>
        <vt:lpstr>Theme</vt:lpstr>
      </vt:variant>
      <vt:variant>
        <vt:i4>1</vt:i4>
      </vt:variant>
      <vt:variant>
        <vt:lpstr>Slide Titles</vt:lpstr>
      </vt:variant>
      <vt:variant>
        <vt:i4>60</vt:i4>
      </vt:variant>
    </vt:vector>
  </HeadingPairs>
  <TitlesOfParts>
    <vt:vector size="61" baseType="lpstr">
      <vt:lpstr>Median</vt:lpstr>
      <vt:lpstr>             OVERVIEW OF  COMPANIES ACT,2013 </vt:lpstr>
      <vt:lpstr>            AUDIT ,  ACCOUNTS AND AUDITORS </vt:lpstr>
      <vt:lpstr>Books of Accounts</vt:lpstr>
      <vt:lpstr>Financial Statement (Section 129)</vt:lpstr>
      <vt:lpstr>Financial Statement (Section 129)</vt:lpstr>
      <vt:lpstr>FINANCIAL STATEMENTS </vt:lpstr>
      <vt:lpstr>FINANCIAL STATEMENTS </vt:lpstr>
      <vt:lpstr>FINANCIAL STATEMENTS </vt:lpstr>
      <vt:lpstr>Consolidated Financial Statements</vt:lpstr>
      <vt:lpstr>Books of Account in Electronic Mode</vt:lpstr>
      <vt:lpstr>Books of Account in Electronic Mode</vt:lpstr>
      <vt:lpstr>Financial Statement </vt:lpstr>
      <vt:lpstr>Re-opening or re-casting of books of accounts of the company (Section 130)  </vt:lpstr>
      <vt:lpstr>Re-opening or re-casting of books of accounts of the company  </vt:lpstr>
      <vt:lpstr>Voluntary Revision of Financial Statement or Board’s Report (Section 131)  </vt:lpstr>
      <vt:lpstr>Draft Rules for Revision   </vt:lpstr>
      <vt:lpstr>Board Report</vt:lpstr>
      <vt:lpstr>Board Report</vt:lpstr>
      <vt:lpstr>FORMATION OF NATIONAL FINANCIAL REPORTING AUTHORITY (Section 132)</vt:lpstr>
      <vt:lpstr> </vt:lpstr>
      <vt:lpstr> </vt:lpstr>
      <vt:lpstr>Corporate Social Responsibilities (Section 135)</vt:lpstr>
      <vt:lpstr>Corporate Social Responsibilities (Section 135) </vt:lpstr>
      <vt:lpstr>Corporate Social Responsibilities (Section 135) </vt:lpstr>
      <vt:lpstr>Corporate Social Responsibilities (Section 135) </vt:lpstr>
      <vt:lpstr>Corporate Social Responsibilities (Section 135) </vt:lpstr>
      <vt:lpstr>Internal Audit </vt:lpstr>
      <vt:lpstr>Internal Audit </vt:lpstr>
      <vt:lpstr>APPOINTMENT OF AUDITOR (Section139) </vt:lpstr>
      <vt:lpstr>AUDIT &amp; AUDITORS  </vt:lpstr>
      <vt:lpstr>AUDIT &amp; AUDITORS  </vt:lpstr>
      <vt:lpstr>AUDIT &amp; AUDITORS  </vt:lpstr>
      <vt:lpstr>CASUAL VACANCY</vt:lpstr>
      <vt:lpstr>Reappointment of Auditor</vt:lpstr>
      <vt:lpstr>MANDATORY ROTATION OF AUDITORS  (Section 139 (2))</vt:lpstr>
      <vt:lpstr>MANDATORY ROTATION OF AUDITORS  (Section 139 (2))</vt:lpstr>
      <vt:lpstr>MANDATORY ROTATION OF AUDITORS  (Section 139 (2))</vt:lpstr>
      <vt:lpstr>MANDATORY ROTATION OF AUDITORS </vt:lpstr>
      <vt:lpstr>MANDATORY ROTATION OF AUDITORS </vt:lpstr>
      <vt:lpstr>Removal of Auditor</vt:lpstr>
      <vt:lpstr>Removal of Auditor</vt:lpstr>
      <vt:lpstr>Qualification of Auditor </vt:lpstr>
      <vt:lpstr>Disqualifications (141). </vt:lpstr>
      <vt:lpstr>Disqualifications (141). </vt:lpstr>
      <vt:lpstr>Disqualifications (141). </vt:lpstr>
      <vt:lpstr>Disqualifications (141). </vt:lpstr>
      <vt:lpstr>AUDITOR NOT TO RENDER CERTAIN SERVICES  (Section144)</vt:lpstr>
      <vt:lpstr>AUDITOR NOT TO RENDER CERTAIN SERVICES  (Section 144)</vt:lpstr>
      <vt:lpstr>AUDITOR NOT TO RENDER CERTAIN SERVICES  (Section144)</vt:lpstr>
      <vt:lpstr>Other matters to be included in Auditor’s Report </vt:lpstr>
      <vt:lpstr>RESIGNATION OF AUDITOR (Section 140) </vt:lpstr>
      <vt:lpstr>INCREASED ACCOUNTABILITY OF AUDITORS (Section147)</vt:lpstr>
      <vt:lpstr>INCREASED ACCOUNTABILITY OF AUDITORS (Section 147)</vt:lpstr>
      <vt:lpstr>INCREASED ACCOUNTABILITY OF AUDITORS (Section147)</vt:lpstr>
      <vt:lpstr>INCREASED ACCOUNTABILITY OF AUDITORS (Section147)</vt:lpstr>
      <vt:lpstr>INCREASED ACCOUNTABILITY OF AUDITORS (Section147)</vt:lpstr>
      <vt:lpstr>AUDITOR TO ATTEND AGM </vt:lpstr>
      <vt:lpstr> FRAUD</vt:lpstr>
      <vt:lpstr> FRAUD</vt:lpstr>
      <vt:lpstr>Slide 60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CRUCIAL ISSUES RELATING TO NEW COMPANY BILL 2011</dc:title>
  <dc:creator>CS SUPREET</dc:creator>
  <cp:lastModifiedBy>radhika</cp:lastModifiedBy>
  <cp:revision>578</cp:revision>
  <dcterms:created xsi:type="dcterms:W3CDTF">2006-08-16T00:00:00Z</dcterms:created>
  <dcterms:modified xsi:type="dcterms:W3CDTF">2014-06-20T09:27:25Z</dcterms:modified>
</cp:coreProperties>
</file>